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60" r:id="rId1"/>
    <p:sldMasterId id="2147483673" r:id="rId2"/>
  </p:sldMasterIdLst>
  <p:notesMasterIdLst>
    <p:notesMasterId r:id="rId14"/>
  </p:notesMasterIdLst>
  <p:sldIdLst>
    <p:sldId id="275" r:id="rId3"/>
    <p:sldId id="321" r:id="rId4"/>
    <p:sldId id="325" r:id="rId5"/>
    <p:sldId id="320" r:id="rId6"/>
    <p:sldId id="322" r:id="rId7"/>
    <p:sldId id="328" r:id="rId8"/>
    <p:sldId id="326" r:id="rId9"/>
    <p:sldId id="327" r:id="rId10"/>
    <p:sldId id="329" r:id="rId11"/>
    <p:sldId id="330" r:id="rId12"/>
    <p:sldId id="331" r:id="rId13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http://customooxmlschemas.google.com/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73" roundtripDataSignature="AMtx7mgp5WvRIcdbYpvx+UfSJhWf9Cxas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648"/>
  </p:normalViewPr>
  <p:slideViewPr>
    <p:cSldViewPr snapToGrid="0" snapToObjects="1">
      <p:cViewPr varScale="1">
        <p:scale>
          <a:sx n="117" d="100"/>
          <a:sy n="117" d="100"/>
        </p:scale>
        <p:origin x="360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3" Type="http://schemas.openxmlformats.org/officeDocument/2006/relationships/slide" Target="slides/slide1.xml"/><Relationship Id="rId76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2" Type="http://schemas.openxmlformats.org/officeDocument/2006/relationships/slideMaster" Target="slideMasters/slideMaster2.xml"/><Relationship Id="rId75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74" Type="http://schemas.openxmlformats.org/officeDocument/2006/relationships/presProps" Target="presProps.xml"/><Relationship Id="rId5" Type="http://schemas.openxmlformats.org/officeDocument/2006/relationships/slide" Target="slides/slide3.xml"/><Relationship Id="rId10" Type="http://schemas.openxmlformats.org/officeDocument/2006/relationships/slide" Target="slides/slide8.xml"/><Relationship Id="rId73" Type="http://customschemas.google.com/relationships/presentationmetadata" Target="meta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notesMaster" Target="notesMasters/notesMaster1.xml"/><Relationship Id="rId7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adpis a obsah" type="obj">
  <p:cSld name="OBJECT"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39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4" name="Google Shape;94;p39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95" name="Google Shape;95;p3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6" name="Google Shape;96;p3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7" name="Google Shape;97;p3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4" y="0"/>
            <a:ext cx="12189292" cy="6858000"/>
          </a:xfrm>
          <a:prstGeom prst="rect">
            <a:avLst/>
          </a:prstGeom>
        </p:spPr>
      </p:pic>
      <p:sp>
        <p:nvSpPr>
          <p:cNvPr id="10" name="Title 7"/>
          <p:cNvSpPr>
            <a:spLocks noGrp="1"/>
          </p:cNvSpPr>
          <p:nvPr>
            <p:ph type="title" hasCustomPrompt="1"/>
          </p:nvPr>
        </p:nvSpPr>
        <p:spPr>
          <a:xfrm>
            <a:off x="1054464" y="1118585"/>
            <a:ext cx="6012000" cy="1811813"/>
          </a:xfrm>
          <a:prstGeom prst="rect">
            <a:avLst/>
          </a:prstGeom>
        </p:spPr>
        <p:txBody>
          <a:bodyPr lIns="0" anchor="b">
            <a:normAutofit/>
          </a:bodyPr>
          <a:lstStyle>
            <a:lvl1pPr>
              <a:defRPr sz="2400" baseline="0"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Document title</a:t>
            </a:r>
          </a:p>
        </p:txBody>
      </p:sp>
      <p:sp>
        <p:nvSpPr>
          <p:cNvPr id="11" name="Text Placeholder 3"/>
          <p:cNvSpPr>
            <a:spLocks noGrp="1"/>
          </p:cNvSpPr>
          <p:nvPr>
            <p:ph type="body" sz="quarter" idx="12" hasCustomPrompt="1"/>
          </p:nvPr>
        </p:nvSpPr>
        <p:spPr>
          <a:xfrm>
            <a:off x="1054464" y="2942591"/>
            <a:ext cx="6012000" cy="1126695"/>
          </a:xfrm>
          <a:prstGeom prst="rect">
            <a:avLst/>
          </a:prstGeom>
        </p:spPr>
        <p:txBody>
          <a:bodyPr lIns="0">
            <a:noAutofit/>
          </a:bodyPr>
          <a:lstStyle>
            <a:lvl1pPr marL="0" indent="0">
              <a:buNone/>
              <a:defRPr sz="1800" i="1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800" i="1">
                <a:solidFill>
                  <a:schemeClr val="bg1"/>
                </a:solidFill>
              </a:defRPr>
            </a:lvl2pPr>
            <a:lvl3pPr marL="914400" indent="0">
              <a:buNone/>
              <a:defRPr sz="1800" i="1">
                <a:solidFill>
                  <a:schemeClr val="bg1"/>
                </a:solidFill>
              </a:defRPr>
            </a:lvl3pPr>
            <a:lvl4pPr marL="1371600" indent="0">
              <a:buNone/>
              <a:defRPr sz="1800" i="1">
                <a:solidFill>
                  <a:schemeClr val="bg1"/>
                </a:solidFill>
              </a:defRPr>
            </a:lvl4pPr>
            <a:lvl5pPr marL="1828800" indent="0">
              <a:buNone/>
              <a:defRPr sz="1800" i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 noProof="0"/>
              <a:t>Subtitle</a:t>
            </a:r>
          </a:p>
        </p:txBody>
      </p:sp>
      <p:sp>
        <p:nvSpPr>
          <p:cNvPr id="9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054464" y="4208016"/>
            <a:ext cx="6012000" cy="1454784"/>
          </a:xfrm>
          <a:prstGeom prst="rect">
            <a:avLst/>
          </a:prstGeom>
        </p:spPr>
        <p:txBody>
          <a:bodyPr lIns="0" anchor="b">
            <a:normAutofit/>
          </a:bodyPr>
          <a:lstStyle>
            <a:lvl1pPr marL="0" indent="0" algn="l">
              <a:buNone/>
              <a:defRPr sz="140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noProof="0"/>
              <a:t>Author’s name and last name</a:t>
            </a:r>
          </a:p>
        </p:txBody>
      </p:sp>
      <p:sp>
        <p:nvSpPr>
          <p:cNvPr id="12" name="Text Placeholder 5"/>
          <p:cNvSpPr>
            <a:spLocks noGrp="1"/>
          </p:cNvSpPr>
          <p:nvPr>
            <p:ph type="body" sz="quarter" idx="13" hasCustomPrompt="1"/>
          </p:nvPr>
        </p:nvSpPr>
        <p:spPr>
          <a:xfrm>
            <a:off x="1054464" y="5674992"/>
            <a:ext cx="6012000" cy="746878"/>
          </a:xfrm>
          <a:prstGeom prst="rect">
            <a:avLst/>
          </a:prstGeom>
        </p:spPr>
        <p:txBody>
          <a:bodyPr lIns="0" tIns="0">
            <a:noAutofit/>
          </a:bodyPr>
          <a:lstStyle>
            <a:lvl1pPr marL="0" indent="0">
              <a:buNone/>
              <a:defRPr sz="1200" i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700" i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sz="1700" i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sz="1700" i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sz="1700" i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noProof="0"/>
              <a:t>Address</a:t>
            </a:r>
          </a:p>
        </p:txBody>
      </p:sp>
      <p:sp>
        <p:nvSpPr>
          <p:cNvPr id="13" name="Picture Placeholder 8"/>
          <p:cNvSpPr>
            <a:spLocks noGrp="1"/>
          </p:cNvSpPr>
          <p:nvPr>
            <p:ph type="pic" sz="quarter" idx="14" hasCustomPrompt="1"/>
          </p:nvPr>
        </p:nvSpPr>
        <p:spPr>
          <a:xfrm>
            <a:off x="7448550" y="0"/>
            <a:ext cx="4743450" cy="6858000"/>
          </a:xfrm>
          <a:custGeom>
            <a:avLst/>
            <a:gdLst>
              <a:gd name="connsiteX0" fmla="*/ 0 w 4743450"/>
              <a:gd name="connsiteY0" fmla="*/ 6858000 h 6858000"/>
              <a:gd name="connsiteX1" fmla="*/ 1185863 w 4743450"/>
              <a:gd name="connsiteY1" fmla="*/ 0 h 6858000"/>
              <a:gd name="connsiteX2" fmla="*/ 4743450 w 4743450"/>
              <a:gd name="connsiteY2" fmla="*/ 0 h 6858000"/>
              <a:gd name="connsiteX3" fmla="*/ 3557588 w 4743450"/>
              <a:gd name="connsiteY3" fmla="*/ 6858000 h 6858000"/>
              <a:gd name="connsiteX4" fmla="*/ 0 w 4743450"/>
              <a:gd name="connsiteY4" fmla="*/ 6858000 h 6858000"/>
              <a:gd name="connsiteX0" fmla="*/ 0 w 4743450"/>
              <a:gd name="connsiteY0" fmla="*/ 6858000 h 6858000"/>
              <a:gd name="connsiteX1" fmla="*/ 1185863 w 4743450"/>
              <a:gd name="connsiteY1" fmla="*/ 0 h 6858000"/>
              <a:gd name="connsiteX2" fmla="*/ 4743450 w 4743450"/>
              <a:gd name="connsiteY2" fmla="*/ 0 h 6858000"/>
              <a:gd name="connsiteX3" fmla="*/ 4740212 w 4743450"/>
              <a:gd name="connsiteY3" fmla="*/ 6851904 h 6858000"/>
              <a:gd name="connsiteX4" fmla="*/ 0 w 4743450"/>
              <a:gd name="connsiteY4" fmla="*/ 6858000 h 6858000"/>
              <a:gd name="connsiteX0" fmla="*/ 0 w 4743450"/>
              <a:gd name="connsiteY0" fmla="*/ 6858000 h 6858000"/>
              <a:gd name="connsiteX1" fmla="*/ 2825687 w 4743450"/>
              <a:gd name="connsiteY1" fmla="*/ 0 h 6858000"/>
              <a:gd name="connsiteX2" fmla="*/ 4743450 w 4743450"/>
              <a:gd name="connsiteY2" fmla="*/ 0 h 6858000"/>
              <a:gd name="connsiteX3" fmla="*/ 4740212 w 4743450"/>
              <a:gd name="connsiteY3" fmla="*/ 6851904 h 6858000"/>
              <a:gd name="connsiteX4" fmla="*/ 0 w 4743450"/>
              <a:gd name="connsiteY4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743450" h="6858000">
                <a:moveTo>
                  <a:pt x="0" y="6858000"/>
                </a:moveTo>
                <a:lnTo>
                  <a:pt x="2825687" y="0"/>
                </a:lnTo>
                <a:lnTo>
                  <a:pt x="4743450" y="0"/>
                </a:lnTo>
                <a:cubicBezTo>
                  <a:pt x="4742371" y="2283968"/>
                  <a:pt x="4741291" y="4567936"/>
                  <a:pt x="4740212" y="6851904"/>
                </a:cubicBezTo>
                <a:lnTo>
                  <a:pt x="0" y="6858000"/>
                </a:lnTo>
                <a:close/>
              </a:path>
            </a:pathLst>
          </a:custGeom>
        </p:spPr>
        <p:txBody>
          <a:bodyPr/>
          <a:lstStyle>
            <a:lvl1pPr marL="0" indent="0">
              <a:buNone/>
              <a:defRPr baseline="0"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Click the icon below to add a picture. Use crop to adjust the picture’s size and placement. A tutorial is available at uit.no/</a:t>
            </a:r>
            <a:r>
              <a:rPr lang="en-US" noProof="0" err="1"/>
              <a:t>profil</a:t>
            </a:r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41918751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10515600" cy="1325563"/>
          </a:xfrm>
        </p:spPr>
        <p:txBody>
          <a:bodyPr/>
          <a:lstStyle>
            <a:lvl1pPr>
              <a:defRPr/>
            </a:lvl1pPr>
          </a:lstStyle>
          <a:p>
            <a:r>
              <a:rPr lang="en-US" noProof="0"/>
              <a:t>Click to add title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825625"/>
            <a:ext cx="10515600" cy="435133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noProof="0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3248584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10515600" cy="1325563"/>
          </a:xfrm>
        </p:spPr>
        <p:txBody>
          <a:bodyPr/>
          <a:lstStyle>
            <a:lvl1pPr>
              <a:defRPr/>
            </a:lvl1pPr>
          </a:lstStyle>
          <a:p>
            <a:r>
              <a:rPr lang="en-US" noProof="0"/>
              <a:t>Click to add title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noProof="0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noProof="0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7522992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10515600" cy="1325563"/>
          </a:xfrm>
        </p:spPr>
        <p:txBody>
          <a:bodyPr/>
          <a:lstStyle>
            <a:lvl1pPr>
              <a:defRPr/>
            </a:lvl1pPr>
          </a:lstStyle>
          <a:p>
            <a:r>
              <a:rPr lang="en-US" noProof="0"/>
              <a:t>Click to add title</a:t>
            </a:r>
          </a:p>
        </p:txBody>
      </p:sp>
    </p:spTree>
    <p:extLst>
      <p:ext uri="{BB962C8B-B14F-4D97-AF65-F5344CB8AC3E}">
        <p14:creationId xmlns:p14="http://schemas.microsoft.com/office/powerpoint/2010/main" val="83240451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625988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va obsahy" type="twoObj">
  <p:cSld name="TWO_OBJECTS"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4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6" name="Google Shape;106;p41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07" name="Google Shape;107;p41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08" name="Google Shape;108;p4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9" name="Google Shape;109;p4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0" name="Google Shape;110;p4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orovnání" type="twoTxTwoObj">
  <p:cSld name="TWO_OBJECTS_WITH_TEXT"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42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3" name="Google Shape;113;p42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114" name="Google Shape;114;p42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5" name="Google Shape;115;p42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116" name="Google Shape;116;p42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7" name="Google Shape;117;p4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8" name="Google Shape;118;p4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9" name="Google Shape;119;p4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Jenom nadpis" type="titleOnly">
  <p:cSld name="TITLE_ONLY"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4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2" name="Google Shape;122;p4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3" name="Google Shape;123;p4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4" name="Google Shape;124;p4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rázdný" type="blank">
  <p:cSld name="BLANK"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4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7" name="Google Shape;127;p4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8" name="Google Shape;128;p4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bsah s titulkem" type="objTx">
  <p:cSld name="OBJECT_WITH_CAPTION_TEXT"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45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1" name="Google Shape;131;p45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132" name="Google Shape;132;p45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133" name="Google Shape;133;p4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4" name="Google Shape;134;p4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5" name="Google Shape;135;p4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brázek s titulkem" type="picTx">
  <p:cSld name="PICTURE_WITH_CAPTION_TEXT"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46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8" name="Google Shape;138;p46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139" name="Google Shape;139;p46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140" name="Google Shape;140;p4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1" name="Google Shape;141;p4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2" name="Google Shape;142;p4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adpis a svislý text" type="vertTx">
  <p:cSld name="VERTICAL_TEXT"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47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5" name="Google Shape;145;p47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46" name="Google Shape;146;p4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7" name="Google Shape;147;p4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8" name="Google Shape;148;p4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vislý nadpis a text" type="vertTitleAndTx">
  <p:cSld name="VERTICAL_TITLE_AND_VERTICAL_TEXT"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48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1" name="Google Shape;151;p48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52" name="Google Shape;152;p4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3" name="Google Shape;153;p4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4" name="Google Shape;154;p4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11.xml"/><Relationship Id="rId1" Type="http://schemas.openxmlformats.org/officeDocument/2006/relationships/slideLayout" Target="../slideLayouts/slideLayout10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37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2" name="Google Shape;82;p37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3" name="Google Shape;83;p3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4" name="Google Shape;84;p3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5" name="Google Shape;85;p3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62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0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noProof="0"/>
              <a:t>Click to add title</a:t>
            </a:r>
          </a:p>
        </p:txBody>
      </p:sp>
      <p:sp>
        <p:nvSpPr>
          <p:cNvPr id="11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2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356DEE-ECD7-4857-92A6-90269DFA2DF5}" type="datetimeFigureOut">
              <a:rPr lang="en-US" noProof="0" smtClean="0"/>
              <a:t>4/20/24</a:t>
            </a:fld>
            <a:endParaRPr lang="en-US" noProof="0"/>
          </a:p>
        </p:txBody>
      </p:sp>
      <p:sp>
        <p:nvSpPr>
          <p:cNvPr id="13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noProof="0"/>
          </a:p>
        </p:txBody>
      </p:sp>
      <p:sp>
        <p:nvSpPr>
          <p:cNvPr id="14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502961-D91A-442E-803D-6BE684C4B445}" type="slidenum">
              <a:rPr lang="en-US" noProof="0" smtClean="0"/>
              <a:t>‹#›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26321362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s://msls-net.ceitec.cz/en/text/detail/135" TargetMode="Externa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1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openxmlformats.org/officeDocument/2006/relationships/image" Target="../media/image9.jpg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s://msls-net.ceitec.cz/en/text/detail/130" TargetMode="Externa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s://nearpod.com/" TargetMode="Externa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s://msls-net.ceitec.cz/file/download/283" TargetMode="Externa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s://discord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4FABA82-5630-90BB-061E-3E7E980355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8" y="2738240"/>
            <a:ext cx="10515600" cy="2161016"/>
          </a:xfrm>
        </p:spPr>
        <p:txBody>
          <a:bodyPr>
            <a:normAutofit/>
          </a:bodyPr>
          <a:lstStyle/>
          <a:p>
            <a:pPr algn="ctr"/>
            <a:r>
              <a:rPr lang="cs-CZ" dirty="0" err="1"/>
              <a:t>The</a:t>
            </a:r>
            <a:r>
              <a:rPr lang="cs-CZ" dirty="0"/>
              <a:t> role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tutors</a:t>
            </a:r>
            <a:r>
              <a:rPr lang="cs-CZ" dirty="0"/>
              <a:t>, </a:t>
            </a:r>
            <a:r>
              <a:rPr lang="cs-CZ" dirty="0" err="1"/>
              <a:t>students</a:t>
            </a:r>
            <a:r>
              <a:rPr lang="cs-CZ" dirty="0"/>
              <a:t> and technology in learning support </a:t>
            </a:r>
            <a:r>
              <a:rPr lang="cs-CZ" dirty="0" err="1"/>
              <a:t>provision</a:t>
            </a:r>
            <a:br>
              <a:rPr lang="cs-CZ" dirty="0"/>
            </a:br>
            <a:endParaRPr lang="cs-CZ" dirty="0"/>
          </a:p>
        </p:txBody>
      </p:sp>
      <p:pic>
        <p:nvPicPr>
          <p:cNvPr id="4" name="Obrázek 3" descr="Obsah obrázku text&#10;&#10;Popis byl vytvořen automaticky">
            <a:extLst>
              <a:ext uri="{FF2B5EF4-FFF2-40B4-BE49-F238E27FC236}">
                <a16:creationId xmlns:a16="http://schemas.microsoft.com/office/drawing/2014/main" id="{858FEF67-E576-1F1C-A0B4-01857386E9B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09745" y="632432"/>
            <a:ext cx="2681477" cy="1879600"/>
          </a:xfrm>
          <a:prstGeom prst="rect">
            <a:avLst/>
          </a:prstGeom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C6FCB532-1A38-CD37-57BA-8F41A651A03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5552" y="632432"/>
            <a:ext cx="2806700" cy="1879600"/>
          </a:xfrm>
          <a:prstGeom prst="rect">
            <a:avLst/>
          </a:prstGeom>
        </p:spPr>
      </p:pic>
      <p:pic>
        <p:nvPicPr>
          <p:cNvPr id="6" name="Obrázek 5">
            <a:extLst>
              <a:ext uri="{FF2B5EF4-FFF2-40B4-BE49-F238E27FC236}">
                <a16:creationId xmlns:a16="http://schemas.microsoft.com/office/drawing/2014/main" id="{962FBC7D-E032-D682-B63B-66314B34917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95942" y="632432"/>
            <a:ext cx="2600113" cy="1879600"/>
          </a:xfrm>
          <a:prstGeom prst="rect">
            <a:avLst/>
          </a:prstGeom>
        </p:spPr>
      </p:pic>
      <p:sp>
        <p:nvSpPr>
          <p:cNvPr id="7" name="Zástupný text 2">
            <a:extLst>
              <a:ext uri="{FF2B5EF4-FFF2-40B4-BE49-F238E27FC236}">
                <a16:creationId xmlns:a16="http://schemas.microsoft.com/office/drawing/2014/main" id="{B5520654-8BF7-0474-0AE6-FC72AAD57A7D}"/>
              </a:ext>
            </a:extLst>
          </p:cNvPr>
          <p:cNvSpPr txBox="1">
            <a:spLocks/>
          </p:cNvSpPr>
          <p:nvPr/>
        </p:nvSpPr>
        <p:spPr>
          <a:xfrm>
            <a:off x="838197" y="5384344"/>
            <a:ext cx="10515601" cy="13039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114300" indent="0" algn="ctr">
              <a:buNone/>
            </a:pPr>
            <a:r>
              <a:rPr lang="cs-CZ" dirty="0"/>
              <a:t>Mama </a:t>
            </a:r>
            <a:r>
              <a:rPr lang="cs-CZ" dirty="0" err="1"/>
              <a:t>Shelter</a:t>
            </a:r>
            <a:r>
              <a:rPr lang="cs-CZ" dirty="0"/>
              <a:t>, Prague, 25.4.2024</a:t>
            </a:r>
          </a:p>
          <a:p>
            <a:pPr marL="114300" indent="0" algn="ctr">
              <a:buNone/>
            </a:pPr>
            <a:r>
              <a:rPr lang="cs-CZ" dirty="0"/>
              <a:t>MSLS Net team</a:t>
            </a:r>
          </a:p>
          <a:p>
            <a:pPr marL="114300" indent="0" algn="ctr">
              <a:buNone/>
            </a:pPr>
            <a:endParaRPr lang="cs-CZ" dirty="0"/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AF3232F2-B1CE-DD98-F5F6-FE981F4479C7}"/>
              </a:ext>
            </a:extLst>
          </p:cNvPr>
          <p:cNvSpPr txBox="1">
            <a:spLocks/>
          </p:cNvSpPr>
          <p:nvPr/>
        </p:nvSpPr>
        <p:spPr>
          <a:xfrm>
            <a:off x="838197" y="4247301"/>
            <a:ext cx="10515601" cy="13039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114300" indent="0" algn="ctr">
              <a:buNone/>
            </a:pPr>
            <a:r>
              <a:rPr lang="cs-CZ" dirty="0"/>
              <a:t>Workshop W3 </a:t>
            </a:r>
            <a:r>
              <a:rPr lang="cs-CZ" dirty="0" err="1"/>
              <a:t>at</a:t>
            </a:r>
            <a:r>
              <a:rPr lang="cs-CZ" dirty="0"/>
              <a:t>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international</a:t>
            </a:r>
            <a:r>
              <a:rPr lang="cs-CZ" dirty="0"/>
              <a:t> event</a:t>
            </a:r>
          </a:p>
          <a:p>
            <a:pPr marL="114300" indent="0" algn="ctr">
              <a:buNone/>
            </a:pPr>
            <a:r>
              <a:rPr lang="cs-CZ" dirty="0" err="1"/>
              <a:t>Excellent</a:t>
            </a:r>
            <a:r>
              <a:rPr lang="cs-CZ" dirty="0"/>
              <a:t> </a:t>
            </a:r>
            <a:r>
              <a:rPr lang="cs-CZ" dirty="0" err="1"/>
              <a:t>Education</a:t>
            </a:r>
            <a:r>
              <a:rPr lang="cs-CZ" dirty="0"/>
              <a:t> </a:t>
            </a:r>
            <a:r>
              <a:rPr lang="cs-CZ" dirty="0" err="1"/>
              <a:t>for</a:t>
            </a:r>
            <a:r>
              <a:rPr lang="cs-CZ" dirty="0"/>
              <a:t> All</a:t>
            </a:r>
          </a:p>
        </p:txBody>
      </p:sp>
    </p:spTree>
    <p:extLst>
      <p:ext uri="{BB962C8B-B14F-4D97-AF65-F5344CB8AC3E}">
        <p14:creationId xmlns:p14="http://schemas.microsoft.com/office/powerpoint/2010/main" val="25777801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EA6C26C-4C55-65CA-7DEB-8FCC5D112B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7605713" cy="1325563"/>
          </a:xfrm>
        </p:spPr>
        <p:txBody>
          <a:bodyPr/>
          <a:lstStyle/>
          <a:p>
            <a:r>
              <a:rPr lang="cs-CZ" dirty="0"/>
              <a:t>6 </a:t>
            </a:r>
            <a:r>
              <a:rPr lang="cs-CZ" dirty="0" err="1"/>
              <a:t>Questions</a:t>
            </a:r>
            <a:endParaRPr lang="cs-CZ" dirty="0"/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DEDA43AB-13DA-4185-C3A3-28F3EACDA43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cs-CZ" sz="3600" dirty="0"/>
              <a:t>Any </a:t>
            </a:r>
            <a:r>
              <a:rPr lang="cs-CZ" sz="3600" dirty="0" err="1"/>
              <a:t>questions</a:t>
            </a:r>
            <a:r>
              <a:rPr lang="cs-CZ" sz="3600" dirty="0"/>
              <a:t>?</a:t>
            </a:r>
          </a:p>
          <a:p>
            <a:endParaRPr lang="cs-CZ" sz="3600" dirty="0"/>
          </a:p>
          <a:p>
            <a:r>
              <a:rPr lang="cs-CZ" sz="3600" dirty="0" err="1"/>
              <a:t>Please</a:t>
            </a:r>
            <a:r>
              <a:rPr lang="cs-CZ" sz="3600" dirty="0"/>
              <a:t> </a:t>
            </a:r>
            <a:r>
              <a:rPr lang="cs-CZ" sz="3600" dirty="0" err="1"/>
              <a:t>give</a:t>
            </a:r>
            <a:r>
              <a:rPr lang="cs-CZ" sz="3600" dirty="0"/>
              <a:t> </a:t>
            </a:r>
            <a:r>
              <a:rPr lang="cs-CZ" sz="3600" dirty="0" err="1"/>
              <a:t>us</a:t>
            </a:r>
            <a:r>
              <a:rPr lang="cs-CZ" sz="3600" dirty="0"/>
              <a:t> </a:t>
            </a:r>
            <a:r>
              <a:rPr lang="cs-CZ" sz="3600" dirty="0" err="1"/>
              <a:t>your</a:t>
            </a:r>
            <a:r>
              <a:rPr lang="cs-CZ" sz="3600" dirty="0"/>
              <a:t> feedback</a:t>
            </a:r>
          </a:p>
          <a:p>
            <a:endParaRPr lang="cs-CZ" sz="3600" dirty="0"/>
          </a:p>
          <a:p>
            <a:r>
              <a:rPr lang="cs-CZ" sz="3600" dirty="0" err="1"/>
              <a:t>Also</a:t>
            </a:r>
            <a:r>
              <a:rPr lang="cs-CZ" sz="3600" dirty="0"/>
              <a:t> </a:t>
            </a:r>
            <a:r>
              <a:rPr lang="cs-CZ" sz="3600" dirty="0" err="1"/>
              <a:t>possible</a:t>
            </a:r>
            <a:r>
              <a:rPr lang="cs-CZ" sz="3600" dirty="0"/>
              <a:t> on </a:t>
            </a:r>
            <a:r>
              <a:rPr lang="cs-CZ" sz="3600" dirty="0" err="1"/>
              <a:t>Discord</a:t>
            </a:r>
            <a:r>
              <a:rPr lang="cs-CZ" sz="3600" dirty="0"/>
              <a:t>: </a:t>
            </a:r>
            <a:r>
              <a:rPr lang="cs-CZ" sz="3600" dirty="0" err="1"/>
              <a:t>channel</a:t>
            </a:r>
            <a:r>
              <a:rPr lang="cs-CZ" sz="3600" dirty="0"/>
              <a:t> „feedback-and-</a:t>
            </a:r>
            <a:r>
              <a:rPr lang="cs-CZ" sz="3600" dirty="0" err="1"/>
              <a:t>discussions</a:t>
            </a:r>
            <a:r>
              <a:rPr lang="cs-CZ" sz="3600" dirty="0"/>
              <a:t>“ in </a:t>
            </a:r>
            <a:r>
              <a:rPr lang="cs-CZ" sz="3600" dirty="0" err="1"/>
              <a:t>section</a:t>
            </a:r>
            <a:r>
              <a:rPr lang="cs-CZ" sz="3600" dirty="0"/>
              <a:t> „MSLS-NET WORKSHOP“ (</a:t>
            </a:r>
            <a:r>
              <a:rPr lang="cs-CZ" sz="3600" dirty="0" err="1"/>
              <a:t>until</a:t>
            </a:r>
            <a:r>
              <a:rPr lang="cs-CZ" sz="3600" dirty="0"/>
              <a:t> 2nd May 2024)</a:t>
            </a:r>
          </a:p>
          <a:p>
            <a:endParaRPr lang="cs-CZ" sz="3600" dirty="0"/>
          </a:p>
          <a:p>
            <a:endParaRPr lang="cs-CZ" sz="3600" dirty="0"/>
          </a:p>
          <a:p>
            <a:endParaRPr lang="cs-CZ" dirty="0"/>
          </a:p>
        </p:txBody>
      </p:sp>
      <p:pic>
        <p:nvPicPr>
          <p:cNvPr id="4" name="Obrázek 3" descr="Obsah obrázku text&#10;&#10;Popis byl vytvořen automaticky">
            <a:extLst>
              <a:ext uri="{FF2B5EF4-FFF2-40B4-BE49-F238E27FC236}">
                <a16:creationId xmlns:a16="http://schemas.microsoft.com/office/drawing/2014/main" id="{8C11D74C-C839-D9E9-CAB3-216C4402732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67639" y="242000"/>
            <a:ext cx="2134262" cy="14960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258688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EA6C26C-4C55-65CA-7DEB-8FCC5D112B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7605713" cy="1325563"/>
          </a:xfrm>
        </p:spPr>
        <p:txBody>
          <a:bodyPr>
            <a:normAutofit/>
          </a:bodyPr>
          <a:lstStyle/>
          <a:p>
            <a:r>
              <a:rPr lang="cs-CZ" dirty="0" err="1"/>
              <a:t>Thank</a:t>
            </a:r>
            <a:r>
              <a:rPr lang="cs-CZ" dirty="0"/>
              <a:t> </a:t>
            </a:r>
            <a:r>
              <a:rPr lang="cs-CZ" dirty="0" err="1"/>
              <a:t>you</a:t>
            </a:r>
            <a:r>
              <a:rPr lang="cs-CZ" dirty="0"/>
              <a:t> </a:t>
            </a:r>
            <a:r>
              <a:rPr lang="cs-CZ" dirty="0" err="1"/>
              <a:t>for</a:t>
            </a:r>
            <a:r>
              <a:rPr lang="cs-CZ" dirty="0"/>
              <a:t> </a:t>
            </a:r>
            <a:r>
              <a:rPr lang="cs-CZ" dirty="0" err="1"/>
              <a:t>joining</a:t>
            </a:r>
            <a:r>
              <a:rPr lang="cs-CZ" dirty="0"/>
              <a:t> </a:t>
            </a:r>
            <a:r>
              <a:rPr lang="cs-CZ" dirty="0" err="1"/>
              <a:t>us</a:t>
            </a:r>
            <a:r>
              <a:rPr lang="cs-CZ" dirty="0"/>
              <a:t>!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DEDA43AB-13DA-4185-C3A3-28F3EACDA43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 sz="3600" dirty="0"/>
          </a:p>
          <a:p>
            <a:endParaRPr lang="cs-CZ" sz="3600" dirty="0"/>
          </a:p>
          <a:p>
            <a:endParaRPr lang="cs-CZ" dirty="0"/>
          </a:p>
        </p:txBody>
      </p:sp>
      <p:pic>
        <p:nvPicPr>
          <p:cNvPr id="4" name="Obrázek 3" descr="Obsah obrázku text&#10;&#10;Popis byl vytvořen automaticky">
            <a:extLst>
              <a:ext uri="{FF2B5EF4-FFF2-40B4-BE49-F238E27FC236}">
                <a16:creationId xmlns:a16="http://schemas.microsoft.com/office/drawing/2014/main" id="{8C11D74C-C839-D9E9-CAB3-216C4402732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67639" y="242000"/>
            <a:ext cx="2134262" cy="1496026"/>
          </a:xfrm>
          <a:prstGeom prst="rect">
            <a:avLst/>
          </a:prstGeom>
        </p:spPr>
      </p:pic>
      <p:pic>
        <p:nvPicPr>
          <p:cNvPr id="6" name="Obrázek 5" descr="Obsah obrázku oblečení, osoba, venku, úsměv&#10;&#10;Popis byl vytvořen automaticky">
            <a:extLst>
              <a:ext uri="{FF2B5EF4-FFF2-40B4-BE49-F238E27FC236}">
                <a16:creationId xmlns:a16="http://schemas.microsoft.com/office/drawing/2014/main" id="{D3D0C9A9-CE34-DE03-F504-88F09E1A061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200" y="1470996"/>
            <a:ext cx="7239464" cy="50605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44777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EA6C26C-4C55-65CA-7DEB-8FCC5D112B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Program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the</a:t>
            </a:r>
            <a:r>
              <a:rPr lang="cs-CZ" dirty="0"/>
              <a:t> workshop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DEDA43AB-13DA-4185-C3A3-28F3EACDA43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dirty="0"/>
              <a:t>1 </a:t>
            </a:r>
            <a:r>
              <a:rPr lang="cs-CZ" dirty="0" err="1"/>
              <a:t>Concept</a:t>
            </a:r>
            <a:r>
              <a:rPr lang="cs-CZ" dirty="0"/>
              <a:t>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the</a:t>
            </a:r>
            <a:r>
              <a:rPr lang="cs-CZ" dirty="0"/>
              <a:t> learning support</a:t>
            </a:r>
          </a:p>
          <a:p>
            <a:r>
              <a:rPr lang="cs-CZ" dirty="0"/>
              <a:t>2 Project </a:t>
            </a:r>
            <a:r>
              <a:rPr lang="cs-CZ" dirty="0" err="1"/>
              <a:t>info</a:t>
            </a:r>
            <a:r>
              <a:rPr lang="cs-CZ" dirty="0"/>
              <a:t>: „</a:t>
            </a:r>
            <a:r>
              <a:rPr lang="cs-CZ" dirty="0" err="1"/>
              <a:t>Capacity</a:t>
            </a:r>
            <a:r>
              <a:rPr lang="cs-CZ" dirty="0"/>
              <a:t> </a:t>
            </a:r>
            <a:r>
              <a:rPr lang="cs-CZ" dirty="0" err="1"/>
              <a:t>Building</a:t>
            </a:r>
            <a:r>
              <a:rPr lang="cs-CZ" dirty="0"/>
              <a:t> in </a:t>
            </a:r>
            <a:r>
              <a:rPr lang="cs-CZ" dirty="0" err="1"/>
              <a:t>Mathematics</a:t>
            </a:r>
            <a:r>
              <a:rPr lang="cs-CZ" dirty="0"/>
              <a:t> and </a:t>
            </a:r>
            <a:r>
              <a:rPr lang="cs-CZ" dirty="0" err="1"/>
              <a:t>Statistics</a:t>
            </a:r>
            <a:r>
              <a:rPr lang="cs-CZ" dirty="0"/>
              <a:t> Learning Support in </a:t>
            </a:r>
            <a:r>
              <a:rPr lang="cs-CZ" dirty="0" err="1"/>
              <a:t>Norway</a:t>
            </a:r>
            <a:r>
              <a:rPr lang="cs-CZ" dirty="0"/>
              <a:t> and </a:t>
            </a:r>
            <a:r>
              <a:rPr lang="cs-CZ" dirty="0" err="1"/>
              <a:t>the</a:t>
            </a:r>
            <a:r>
              <a:rPr lang="cs-CZ" dirty="0"/>
              <a:t> Czech Republic (MSLS Net)“</a:t>
            </a:r>
          </a:p>
          <a:p>
            <a:r>
              <a:rPr lang="cs-CZ" dirty="0"/>
              <a:t>3 </a:t>
            </a:r>
            <a:r>
              <a:rPr lang="cs-CZ" dirty="0" err="1"/>
              <a:t>Quiz</a:t>
            </a:r>
            <a:r>
              <a:rPr lang="cs-CZ" dirty="0"/>
              <a:t> </a:t>
            </a:r>
            <a:r>
              <a:rPr lang="cs-CZ" dirty="0" err="1"/>
              <a:t>competition</a:t>
            </a:r>
            <a:r>
              <a:rPr lang="cs-CZ" dirty="0"/>
              <a:t>: </a:t>
            </a:r>
            <a:r>
              <a:rPr lang="cs-CZ" dirty="0" err="1"/>
              <a:t>Different</a:t>
            </a:r>
            <a:r>
              <a:rPr lang="cs-CZ" dirty="0"/>
              <a:t> </a:t>
            </a:r>
            <a:r>
              <a:rPr lang="cs-CZ" dirty="0" err="1"/>
              <a:t>aspects</a:t>
            </a:r>
            <a:r>
              <a:rPr lang="cs-CZ" dirty="0"/>
              <a:t>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the</a:t>
            </a:r>
            <a:r>
              <a:rPr lang="cs-CZ" dirty="0"/>
              <a:t> learning support </a:t>
            </a:r>
            <a:r>
              <a:rPr lang="cs-CZ" dirty="0" err="1"/>
              <a:t>provision</a:t>
            </a:r>
            <a:endParaRPr lang="cs-CZ" dirty="0"/>
          </a:p>
          <a:p>
            <a:r>
              <a:rPr lang="cs-CZ" dirty="0"/>
              <a:t>4 Video feedback </a:t>
            </a:r>
            <a:r>
              <a:rPr lang="cs-CZ" dirty="0" err="1"/>
              <a:t>from</a:t>
            </a:r>
            <a:r>
              <a:rPr lang="cs-CZ" dirty="0"/>
              <a:t> </a:t>
            </a:r>
            <a:r>
              <a:rPr lang="cs-CZ" dirty="0" err="1"/>
              <a:t>an</a:t>
            </a:r>
            <a:r>
              <a:rPr lang="cs-CZ" dirty="0"/>
              <a:t> </a:t>
            </a:r>
            <a:r>
              <a:rPr lang="cs-CZ" dirty="0" err="1"/>
              <a:t>experienced</a:t>
            </a:r>
            <a:r>
              <a:rPr lang="cs-CZ" dirty="0"/>
              <a:t> tutor/</a:t>
            </a:r>
            <a:r>
              <a:rPr lang="cs-CZ" dirty="0" err="1"/>
              <a:t>coordinator</a:t>
            </a:r>
            <a:endParaRPr lang="cs-CZ" dirty="0"/>
          </a:p>
          <a:p>
            <a:r>
              <a:rPr lang="cs-CZ" dirty="0"/>
              <a:t>5 </a:t>
            </a:r>
            <a:r>
              <a:rPr lang="cs-CZ" dirty="0" err="1"/>
              <a:t>Tutorial</a:t>
            </a:r>
            <a:r>
              <a:rPr lang="cs-CZ" dirty="0"/>
              <a:t>: </a:t>
            </a:r>
            <a:r>
              <a:rPr lang="cs-CZ" dirty="0" err="1"/>
              <a:t>Using</a:t>
            </a:r>
            <a:r>
              <a:rPr lang="cs-CZ" dirty="0"/>
              <a:t> </a:t>
            </a:r>
            <a:r>
              <a:rPr lang="cs-CZ" dirty="0" err="1"/>
              <a:t>Discord</a:t>
            </a:r>
            <a:r>
              <a:rPr lang="cs-CZ" dirty="0"/>
              <a:t> </a:t>
            </a:r>
            <a:r>
              <a:rPr lang="cs-CZ" dirty="0" err="1"/>
              <a:t>for</a:t>
            </a:r>
            <a:r>
              <a:rPr lang="cs-CZ" dirty="0"/>
              <a:t> </a:t>
            </a:r>
            <a:r>
              <a:rPr lang="cs-CZ" dirty="0" err="1"/>
              <a:t>supporting</a:t>
            </a:r>
            <a:r>
              <a:rPr lang="cs-CZ" dirty="0"/>
              <a:t> </a:t>
            </a:r>
            <a:r>
              <a:rPr lang="cs-CZ" dirty="0" err="1"/>
              <a:t>remote</a:t>
            </a:r>
            <a:r>
              <a:rPr lang="cs-CZ" dirty="0"/>
              <a:t> </a:t>
            </a:r>
            <a:r>
              <a:rPr lang="cs-CZ" dirty="0" err="1"/>
              <a:t>learners</a:t>
            </a:r>
            <a:r>
              <a:rPr lang="cs-CZ" dirty="0"/>
              <a:t> and </a:t>
            </a:r>
            <a:r>
              <a:rPr lang="cs-CZ" dirty="0" err="1"/>
              <a:t>building</a:t>
            </a:r>
            <a:r>
              <a:rPr lang="cs-CZ" dirty="0"/>
              <a:t> a learning </a:t>
            </a:r>
            <a:r>
              <a:rPr lang="cs-CZ" dirty="0" err="1"/>
              <a:t>community</a:t>
            </a:r>
            <a:endParaRPr lang="cs-CZ" dirty="0"/>
          </a:p>
          <a:p>
            <a:r>
              <a:rPr lang="cs-CZ" dirty="0"/>
              <a:t>6 Q&amp;A, feedback</a:t>
            </a:r>
          </a:p>
          <a:p>
            <a:r>
              <a:rPr lang="cs-CZ" dirty="0"/>
              <a:t>Workshop </a:t>
            </a:r>
            <a:r>
              <a:rPr lang="cs-CZ" dirty="0" err="1"/>
              <a:t>page</a:t>
            </a:r>
            <a:r>
              <a:rPr lang="cs-CZ" dirty="0"/>
              <a:t>:</a:t>
            </a:r>
          </a:p>
          <a:p>
            <a:r>
              <a:rPr lang="cs-CZ" dirty="0">
                <a:hlinkClick r:id="rId2"/>
              </a:rPr>
              <a:t>https://msls-net.ceitec.cz/en/text/detail/135</a:t>
            </a:r>
            <a:endParaRPr lang="cs-CZ" dirty="0"/>
          </a:p>
        </p:txBody>
      </p:sp>
      <p:pic>
        <p:nvPicPr>
          <p:cNvPr id="4" name="Obrázek 3" descr="Obsah obrázku text&#10;&#10;Popis byl vytvořen automaticky">
            <a:extLst>
              <a:ext uri="{FF2B5EF4-FFF2-40B4-BE49-F238E27FC236}">
                <a16:creationId xmlns:a16="http://schemas.microsoft.com/office/drawing/2014/main" id="{8C11D74C-C839-D9E9-CAB3-216C4402732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67639" y="242000"/>
            <a:ext cx="2134262" cy="1496026"/>
          </a:xfrm>
          <a:prstGeom prst="rect">
            <a:avLst/>
          </a:prstGeom>
        </p:spPr>
      </p:pic>
      <p:pic>
        <p:nvPicPr>
          <p:cNvPr id="8" name="Obrázek 7" descr="Obsah obrázku vzor, čtverec, pixel, design&#10;&#10;Popis byl vytvořen automaticky">
            <a:extLst>
              <a:ext uri="{FF2B5EF4-FFF2-40B4-BE49-F238E27FC236}">
                <a16:creationId xmlns:a16="http://schemas.microsoft.com/office/drawing/2014/main" id="{E46BF12D-0D7D-1978-3BF0-5B7AA4C4CD7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473991" y="4452256"/>
            <a:ext cx="2163743" cy="21637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69395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EA6C26C-4C55-65CA-7DEB-8FCC5D112B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1 </a:t>
            </a:r>
            <a:r>
              <a:rPr lang="cs-CZ" dirty="0" err="1"/>
              <a:t>What</a:t>
            </a:r>
            <a:r>
              <a:rPr lang="cs-CZ" dirty="0"/>
              <a:t> </a:t>
            </a:r>
            <a:r>
              <a:rPr lang="cs-CZ" dirty="0" err="1"/>
              <a:t>is</a:t>
            </a:r>
            <a:r>
              <a:rPr lang="cs-CZ" dirty="0"/>
              <a:t> „learning support“?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DEDA43AB-13DA-4185-C3A3-28F3EACDA43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76944" y="1738026"/>
            <a:ext cx="11430000" cy="4790375"/>
          </a:xfrm>
        </p:spPr>
        <p:txBody>
          <a:bodyPr>
            <a:noAutofit/>
          </a:bodyPr>
          <a:lstStyle/>
          <a:p>
            <a:r>
              <a:rPr lang="cs-CZ" sz="2600" dirty="0"/>
              <a:t>„Any extra, </a:t>
            </a:r>
            <a:r>
              <a:rPr lang="cs-CZ" sz="2600" dirty="0" err="1"/>
              <a:t>optional</a:t>
            </a:r>
            <a:r>
              <a:rPr lang="cs-CZ" sz="2600" dirty="0"/>
              <a:t>, non-</a:t>
            </a:r>
            <a:r>
              <a:rPr lang="cs-CZ" sz="2600" dirty="0" err="1"/>
              <a:t>compulsory</a:t>
            </a:r>
            <a:r>
              <a:rPr lang="cs-CZ" sz="2600" dirty="0"/>
              <a:t> </a:t>
            </a:r>
            <a:r>
              <a:rPr lang="cs-CZ" sz="2600" dirty="0" err="1"/>
              <a:t>programme</a:t>
            </a:r>
            <a:r>
              <a:rPr lang="cs-CZ" sz="2600" dirty="0"/>
              <a:t> </a:t>
            </a:r>
            <a:r>
              <a:rPr lang="cs-CZ" sz="2600" dirty="0" err="1"/>
              <a:t>or</a:t>
            </a:r>
            <a:r>
              <a:rPr lang="cs-CZ" sz="2600" dirty="0"/>
              <a:t> facility </a:t>
            </a:r>
            <a:r>
              <a:rPr lang="cs-CZ" sz="2600" dirty="0" err="1"/>
              <a:t>that</a:t>
            </a:r>
            <a:r>
              <a:rPr lang="cs-CZ" sz="2600" dirty="0"/>
              <a:t> </a:t>
            </a:r>
            <a:r>
              <a:rPr lang="cs-CZ" sz="2600" dirty="0" err="1"/>
              <a:t>assists</a:t>
            </a:r>
            <a:r>
              <a:rPr lang="cs-CZ" sz="2600" dirty="0"/>
              <a:t> </a:t>
            </a:r>
            <a:r>
              <a:rPr lang="cs-CZ" sz="2600" dirty="0" err="1"/>
              <a:t>students</a:t>
            </a:r>
            <a:r>
              <a:rPr lang="cs-CZ" sz="2600" dirty="0"/>
              <a:t> in </a:t>
            </a:r>
            <a:r>
              <a:rPr lang="cs-CZ" sz="2600" dirty="0" err="1"/>
              <a:t>developing</a:t>
            </a:r>
            <a:r>
              <a:rPr lang="cs-CZ" sz="2600" dirty="0"/>
              <a:t> </a:t>
            </a:r>
            <a:r>
              <a:rPr lang="cs-CZ" sz="2600" dirty="0">
                <a:solidFill>
                  <a:srgbClr val="FF0000"/>
                </a:solidFill>
              </a:rPr>
              <a:t>(</a:t>
            </a:r>
            <a:r>
              <a:rPr lang="cs-CZ" sz="2600" dirty="0" err="1">
                <a:solidFill>
                  <a:srgbClr val="FF0000"/>
                </a:solidFill>
              </a:rPr>
              <a:t>mathematical</a:t>
            </a:r>
            <a:r>
              <a:rPr lang="cs-CZ" sz="2600" dirty="0">
                <a:solidFill>
                  <a:srgbClr val="FF0000"/>
                </a:solidFill>
              </a:rPr>
              <a:t> and/</a:t>
            </a:r>
            <a:r>
              <a:rPr lang="cs-CZ" sz="2600" dirty="0" err="1">
                <a:solidFill>
                  <a:srgbClr val="FF0000"/>
                </a:solidFill>
              </a:rPr>
              <a:t>or</a:t>
            </a:r>
            <a:r>
              <a:rPr lang="cs-CZ" sz="2600" dirty="0">
                <a:solidFill>
                  <a:srgbClr val="FF0000"/>
                </a:solidFill>
              </a:rPr>
              <a:t> </a:t>
            </a:r>
            <a:r>
              <a:rPr lang="cs-CZ" sz="2600" dirty="0" err="1">
                <a:solidFill>
                  <a:srgbClr val="FF0000"/>
                </a:solidFill>
              </a:rPr>
              <a:t>statistical</a:t>
            </a:r>
            <a:r>
              <a:rPr lang="cs-CZ" sz="2600" dirty="0">
                <a:solidFill>
                  <a:srgbClr val="FF0000"/>
                </a:solidFill>
              </a:rPr>
              <a:t>)</a:t>
            </a:r>
            <a:r>
              <a:rPr lang="cs-CZ" sz="2600" dirty="0"/>
              <a:t> </a:t>
            </a:r>
            <a:r>
              <a:rPr lang="cs-CZ" sz="2600" dirty="0" err="1"/>
              <a:t>confidence</a:t>
            </a:r>
            <a:r>
              <a:rPr lang="cs-CZ" sz="2600" dirty="0"/>
              <a:t> and </a:t>
            </a:r>
            <a:r>
              <a:rPr lang="cs-CZ" sz="2600" dirty="0" err="1"/>
              <a:t>skills</a:t>
            </a:r>
            <a:r>
              <a:rPr lang="cs-CZ" sz="2600" dirty="0"/>
              <a:t> </a:t>
            </a:r>
            <a:r>
              <a:rPr lang="cs-CZ" sz="2600" dirty="0" err="1"/>
              <a:t>during</a:t>
            </a:r>
            <a:r>
              <a:rPr lang="cs-CZ" sz="2600" dirty="0"/>
              <a:t> </a:t>
            </a:r>
            <a:r>
              <a:rPr lang="cs-CZ" sz="2600" dirty="0" err="1"/>
              <a:t>their</a:t>
            </a:r>
            <a:r>
              <a:rPr lang="cs-CZ" sz="2600" dirty="0"/>
              <a:t> </a:t>
            </a:r>
            <a:r>
              <a:rPr lang="cs-CZ" sz="2600" dirty="0" err="1"/>
              <a:t>enrolled</a:t>
            </a:r>
            <a:r>
              <a:rPr lang="cs-CZ" sz="2600" dirty="0"/>
              <a:t> study in a </a:t>
            </a:r>
            <a:r>
              <a:rPr lang="cs-CZ" sz="2600" dirty="0" err="1"/>
              <a:t>degree</a:t>
            </a:r>
            <a:r>
              <a:rPr lang="cs-CZ" sz="2600" dirty="0"/>
              <a:t> </a:t>
            </a:r>
            <a:r>
              <a:rPr lang="cs-CZ" sz="2600" dirty="0" err="1"/>
              <a:t>course</a:t>
            </a:r>
            <a:r>
              <a:rPr lang="cs-CZ" sz="2600" dirty="0"/>
              <a:t>, </a:t>
            </a:r>
            <a:r>
              <a:rPr lang="cs-CZ" sz="2600" dirty="0" err="1"/>
              <a:t>whether</a:t>
            </a:r>
            <a:r>
              <a:rPr lang="cs-CZ" sz="2600" dirty="0"/>
              <a:t> </a:t>
            </a:r>
            <a:r>
              <a:rPr lang="cs-CZ" sz="2600" dirty="0" err="1"/>
              <a:t>undergraduate</a:t>
            </a:r>
            <a:r>
              <a:rPr lang="cs-CZ" sz="2600" dirty="0"/>
              <a:t> </a:t>
            </a:r>
            <a:r>
              <a:rPr lang="cs-CZ" sz="2600" dirty="0" err="1"/>
              <a:t>or</a:t>
            </a:r>
            <a:r>
              <a:rPr lang="cs-CZ" sz="2600" dirty="0"/>
              <a:t> </a:t>
            </a:r>
            <a:r>
              <a:rPr lang="cs-CZ" sz="2600" dirty="0" err="1"/>
              <a:t>postgraduate</a:t>
            </a:r>
            <a:r>
              <a:rPr lang="cs-CZ" sz="2600" dirty="0"/>
              <a:t>, but </a:t>
            </a:r>
            <a:r>
              <a:rPr lang="cs-CZ" sz="2600" dirty="0" err="1"/>
              <a:t>with</a:t>
            </a:r>
            <a:r>
              <a:rPr lang="cs-CZ" sz="2600" dirty="0"/>
              <a:t> no </a:t>
            </a:r>
            <a:r>
              <a:rPr lang="cs-CZ" sz="2600" dirty="0" err="1"/>
              <a:t>credit</a:t>
            </a:r>
            <a:r>
              <a:rPr lang="cs-CZ" sz="2600" dirty="0"/>
              <a:t> </a:t>
            </a:r>
            <a:r>
              <a:rPr lang="cs-CZ" sz="2600" dirty="0" err="1"/>
              <a:t>associated</a:t>
            </a:r>
            <a:r>
              <a:rPr lang="cs-CZ" sz="2600" dirty="0"/>
              <a:t> </a:t>
            </a:r>
            <a:r>
              <a:rPr lang="cs-CZ" sz="2600" dirty="0" err="1"/>
              <a:t>with</a:t>
            </a:r>
            <a:r>
              <a:rPr lang="cs-CZ" sz="2600" dirty="0"/>
              <a:t> </a:t>
            </a:r>
            <a:r>
              <a:rPr lang="cs-CZ" sz="2600" dirty="0" err="1"/>
              <a:t>the</a:t>
            </a:r>
            <a:r>
              <a:rPr lang="cs-CZ" sz="2600" dirty="0"/>
              <a:t> learning support </a:t>
            </a:r>
            <a:r>
              <a:rPr lang="cs-CZ" sz="2600" dirty="0" err="1"/>
              <a:t>programme</a:t>
            </a:r>
            <a:r>
              <a:rPr lang="cs-CZ" sz="2600" dirty="0"/>
              <a:t>.“</a:t>
            </a:r>
          </a:p>
          <a:p>
            <a:r>
              <a:rPr lang="cs-CZ" sz="2600" dirty="0" err="1"/>
              <a:t>Helps</a:t>
            </a:r>
            <a:r>
              <a:rPr lang="cs-CZ" sz="2600" dirty="0"/>
              <a:t> </a:t>
            </a:r>
            <a:r>
              <a:rPr lang="cs-CZ" sz="2600" dirty="0" err="1"/>
              <a:t>students</a:t>
            </a:r>
            <a:r>
              <a:rPr lang="cs-CZ" sz="2600" dirty="0"/>
              <a:t> to </a:t>
            </a:r>
            <a:r>
              <a:rPr lang="cs-CZ" sz="2600" dirty="0" err="1"/>
              <a:t>achieve</a:t>
            </a:r>
            <a:r>
              <a:rPr lang="cs-CZ" sz="2600" dirty="0"/>
              <a:t> </a:t>
            </a:r>
            <a:r>
              <a:rPr lang="cs-CZ" sz="2600" dirty="0" err="1"/>
              <a:t>their</a:t>
            </a:r>
            <a:r>
              <a:rPr lang="cs-CZ" sz="2600" dirty="0"/>
              <a:t> </a:t>
            </a:r>
            <a:r>
              <a:rPr lang="cs-CZ" sz="2600" dirty="0" err="1"/>
              <a:t>potential</a:t>
            </a:r>
            <a:r>
              <a:rPr lang="cs-CZ" sz="2600" dirty="0"/>
              <a:t> in a </a:t>
            </a:r>
            <a:r>
              <a:rPr lang="cs-CZ" sz="2600" u="sng" dirty="0" err="1"/>
              <a:t>safe</a:t>
            </a:r>
            <a:r>
              <a:rPr lang="cs-CZ" sz="2600" dirty="0"/>
              <a:t> environment</a:t>
            </a:r>
          </a:p>
          <a:p>
            <a:r>
              <a:rPr lang="cs-CZ" sz="2600" dirty="0" err="1"/>
              <a:t>Benefits</a:t>
            </a:r>
            <a:r>
              <a:rPr lang="cs-CZ" sz="2600" dirty="0"/>
              <a:t>:</a:t>
            </a:r>
          </a:p>
          <a:p>
            <a:pPr lvl="1"/>
            <a:r>
              <a:rPr lang="cs-CZ" sz="2200" dirty="0" err="1"/>
              <a:t>Vital</a:t>
            </a:r>
            <a:r>
              <a:rPr lang="cs-CZ" sz="2200" dirty="0"/>
              <a:t> </a:t>
            </a:r>
            <a:r>
              <a:rPr lang="cs-CZ" sz="2200" dirty="0" err="1"/>
              <a:t>contribution</a:t>
            </a:r>
            <a:r>
              <a:rPr lang="cs-CZ" sz="2200" dirty="0"/>
              <a:t>: </a:t>
            </a:r>
            <a:r>
              <a:rPr lang="cs-CZ" sz="2200" dirty="0" err="1"/>
              <a:t>it</a:t>
            </a:r>
            <a:r>
              <a:rPr lang="cs-CZ" sz="2200" dirty="0"/>
              <a:t> </a:t>
            </a:r>
            <a:r>
              <a:rPr lang="cs-CZ" sz="2200" dirty="0" err="1"/>
              <a:t>is</a:t>
            </a:r>
            <a:r>
              <a:rPr lang="cs-CZ" sz="2200" dirty="0"/>
              <a:t> </a:t>
            </a:r>
            <a:r>
              <a:rPr lang="cs-CZ" sz="2200" dirty="0" err="1"/>
              <a:t>both</a:t>
            </a:r>
            <a:r>
              <a:rPr lang="cs-CZ" sz="2200" dirty="0"/>
              <a:t> </a:t>
            </a:r>
            <a:r>
              <a:rPr lang="cs-CZ" sz="2200" dirty="0" err="1"/>
              <a:t>important</a:t>
            </a:r>
            <a:r>
              <a:rPr lang="cs-CZ" sz="2200" dirty="0"/>
              <a:t> and </a:t>
            </a:r>
            <a:r>
              <a:rPr lang="cs-CZ" sz="2200" dirty="0" err="1"/>
              <a:t>acceptable</a:t>
            </a:r>
            <a:r>
              <a:rPr lang="cs-CZ" sz="2200" dirty="0"/>
              <a:t> to </a:t>
            </a:r>
            <a:r>
              <a:rPr lang="cs-CZ" sz="2200" dirty="0" err="1"/>
              <a:t>identify</a:t>
            </a:r>
            <a:r>
              <a:rPr lang="cs-CZ" sz="2200" dirty="0"/>
              <a:t> </a:t>
            </a:r>
            <a:r>
              <a:rPr lang="cs-CZ" sz="2200" dirty="0" err="1">
                <a:solidFill>
                  <a:srgbClr val="FF0000"/>
                </a:solidFill>
              </a:rPr>
              <a:t>mathematical</a:t>
            </a:r>
            <a:r>
              <a:rPr lang="cs-CZ" sz="2200" dirty="0"/>
              <a:t> </a:t>
            </a:r>
            <a:r>
              <a:rPr lang="cs-CZ" sz="2200" dirty="0" err="1"/>
              <a:t>weaknesses</a:t>
            </a:r>
            <a:r>
              <a:rPr lang="cs-CZ" sz="2200" dirty="0"/>
              <a:t>, and to </a:t>
            </a:r>
            <a:r>
              <a:rPr lang="cs-CZ" sz="2200" dirty="0" err="1"/>
              <a:t>seek</a:t>
            </a:r>
            <a:r>
              <a:rPr lang="cs-CZ" sz="2200" dirty="0"/>
              <a:t> and </a:t>
            </a:r>
            <a:r>
              <a:rPr lang="cs-CZ" sz="2200" dirty="0" err="1"/>
              <a:t>accept</a:t>
            </a:r>
            <a:r>
              <a:rPr lang="cs-CZ" sz="2200" dirty="0"/>
              <a:t> </a:t>
            </a:r>
            <a:r>
              <a:rPr lang="cs-CZ" sz="2200" dirty="0" err="1"/>
              <a:t>help</a:t>
            </a:r>
            <a:endParaRPr lang="cs-CZ" sz="2200" dirty="0"/>
          </a:p>
          <a:p>
            <a:pPr lvl="1"/>
            <a:r>
              <a:rPr lang="cs-CZ" sz="2200" dirty="0">
                <a:solidFill>
                  <a:srgbClr val="FF0000"/>
                </a:solidFill>
              </a:rPr>
              <a:t>MS</a:t>
            </a:r>
            <a:r>
              <a:rPr lang="cs-CZ" sz="2200" dirty="0"/>
              <a:t>LS </a:t>
            </a:r>
            <a:r>
              <a:rPr lang="cs-CZ" sz="2200" dirty="0" err="1"/>
              <a:t>facilitates</a:t>
            </a:r>
            <a:r>
              <a:rPr lang="cs-CZ" sz="2200" dirty="0"/>
              <a:t> </a:t>
            </a:r>
            <a:r>
              <a:rPr lang="cs-CZ" sz="2200" dirty="0" err="1"/>
              <a:t>the</a:t>
            </a:r>
            <a:r>
              <a:rPr lang="cs-CZ" sz="2200" dirty="0"/>
              <a:t> development </a:t>
            </a:r>
            <a:r>
              <a:rPr lang="cs-CZ" sz="2200" dirty="0" err="1"/>
              <a:t>of</a:t>
            </a:r>
            <a:r>
              <a:rPr lang="cs-CZ" sz="2200" dirty="0"/>
              <a:t> </a:t>
            </a:r>
            <a:r>
              <a:rPr lang="cs-CZ" sz="2200" dirty="0" err="1"/>
              <a:t>confidence</a:t>
            </a:r>
            <a:r>
              <a:rPr lang="cs-CZ" sz="2200" dirty="0"/>
              <a:t> in </a:t>
            </a:r>
            <a:r>
              <a:rPr lang="cs-CZ" sz="2200" dirty="0" err="1"/>
              <a:t>own</a:t>
            </a:r>
            <a:r>
              <a:rPr lang="cs-CZ" sz="2200" dirty="0"/>
              <a:t> </a:t>
            </a:r>
            <a:r>
              <a:rPr lang="cs-CZ" sz="2200" dirty="0" err="1">
                <a:solidFill>
                  <a:srgbClr val="FF0000"/>
                </a:solidFill>
              </a:rPr>
              <a:t>mathematical</a:t>
            </a:r>
            <a:r>
              <a:rPr lang="cs-CZ" sz="2200" dirty="0">
                <a:solidFill>
                  <a:srgbClr val="FF0000"/>
                </a:solidFill>
              </a:rPr>
              <a:t> and </a:t>
            </a:r>
            <a:r>
              <a:rPr lang="cs-CZ" sz="2200" dirty="0" err="1">
                <a:solidFill>
                  <a:srgbClr val="FF0000"/>
                </a:solidFill>
              </a:rPr>
              <a:t>statistical</a:t>
            </a:r>
            <a:r>
              <a:rPr lang="cs-CZ" sz="2200" dirty="0"/>
              <a:t> </a:t>
            </a:r>
            <a:r>
              <a:rPr lang="cs-CZ" sz="2200" dirty="0" err="1"/>
              <a:t>skills</a:t>
            </a:r>
            <a:r>
              <a:rPr lang="cs-CZ" sz="2200" dirty="0"/>
              <a:t> </a:t>
            </a:r>
          </a:p>
          <a:p>
            <a:pPr lvl="1"/>
            <a:r>
              <a:rPr lang="cs-CZ" sz="2200" dirty="0">
                <a:solidFill>
                  <a:srgbClr val="FF0000"/>
                </a:solidFill>
              </a:rPr>
              <a:t>MS</a:t>
            </a:r>
            <a:r>
              <a:rPr lang="cs-CZ" sz="2200" dirty="0"/>
              <a:t>LS </a:t>
            </a:r>
            <a:r>
              <a:rPr lang="cs-CZ" sz="2200" dirty="0" err="1"/>
              <a:t>helps</a:t>
            </a:r>
            <a:r>
              <a:rPr lang="cs-CZ" sz="2200" dirty="0"/>
              <a:t> </a:t>
            </a:r>
            <a:r>
              <a:rPr lang="cs-CZ" sz="2200" dirty="0" err="1"/>
              <a:t>building</a:t>
            </a:r>
            <a:r>
              <a:rPr lang="cs-CZ" sz="2200" dirty="0"/>
              <a:t> </a:t>
            </a:r>
            <a:r>
              <a:rPr lang="cs-CZ" sz="2200" dirty="0" err="1">
                <a:solidFill>
                  <a:srgbClr val="FF0000"/>
                </a:solidFill>
              </a:rPr>
              <a:t>mathematical</a:t>
            </a:r>
            <a:r>
              <a:rPr lang="cs-CZ" sz="2200" dirty="0">
                <a:solidFill>
                  <a:srgbClr val="FF0000"/>
                </a:solidFill>
              </a:rPr>
              <a:t> and </a:t>
            </a:r>
            <a:r>
              <a:rPr lang="cs-CZ" sz="2200" dirty="0" err="1">
                <a:solidFill>
                  <a:srgbClr val="FF0000"/>
                </a:solidFill>
              </a:rPr>
              <a:t>statistical</a:t>
            </a:r>
            <a:r>
              <a:rPr lang="cs-CZ" sz="2200" dirty="0"/>
              <a:t> fitness, </a:t>
            </a:r>
            <a:r>
              <a:rPr lang="cs-CZ" sz="2200" dirty="0" err="1"/>
              <a:t>confidence</a:t>
            </a:r>
            <a:r>
              <a:rPr lang="cs-CZ" sz="2200" dirty="0"/>
              <a:t> and </a:t>
            </a:r>
            <a:r>
              <a:rPr lang="cs-CZ" sz="2200" dirty="0" err="1"/>
              <a:t>transferability</a:t>
            </a:r>
            <a:r>
              <a:rPr lang="cs-CZ" sz="2200" dirty="0"/>
              <a:t>, </a:t>
            </a:r>
            <a:r>
              <a:rPr lang="cs-CZ" sz="2200" dirty="0" err="1"/>
              <a:t>all</a:t>
            </a:r>
            <a:r>
              <a:rPr lang="cs-CZ" sz="2200" dirty="0"/>
              <a:t> </a:t>
            </a:r>
            <a:r>
              <a:rPr lang="cs-CZ" sz="2200" dirty="0" err="1"/>
              <a:t>with</a:t>
            </a:r>
            <a:r>
              <a:rPr lang="cs-CZ" sz="2200" dirty="0"/>
              <a:t> reference to </a:t>
            </a:r>
            <a:r>
              <a:rPr lang="cs-CZ" sz="2200" dirty="0" err="1"/>
              <a:t>specific</a:t>
            </a:r>
            <a:r>
              <a:rPr lang="cs-CZ" sz="2200" dirty="0"/>
              <a:t> </a:t>
            </a:r>
            <a:r>
              <a:rPr lang="cs-CZ" sz="2200" dirty="0" err="1"/>
              <a:t>courses</a:t>
            </a:r>
            <a:r>
              <a:rPr lang="cs-CZ" sz="2200" dirty="0"/>
              <a:t> </a:t>
            </a:r>
            <a:r>
              <a:rPr lang="cs-CZ" sz="2200" dirty="0" err="1"/>
              <a:t>being</a:t>
            </a:r>
            <a:r>
              <a:rPr lang="cs-CZ" sz="2200" dirty="0"/>
              <a:t> </a:t>
            </a:r>
            <a:r>
              <a:rPr lang="cs-CZ" sz="2200" dirty="0" err="1"/>
              <a:t>taken</a:t>
            </a:r>
            <a:r>
              <a:rPr lang="cs-CZ" sz="2200" dirty="0"/>
              <a:t> by </a:t>
            </a:r>
            <a:r>
              <a:rPr lang="cs-CZ" sz="2200" dirty="0" err="1"/>
              <a:t>the</a:t>
            </a:r>
            <a:r>
              <a:rPr lang="cs-CZ" sz="2200" dirty="0"/>
              <a:t> </a:t>
            </a:r>
            <a:r>
              <a:rPr lang="cs-CZ" sz="2200" dirty="0" err="1"/>
              <a:t>students</a:t>
            </a:r>
            <a:r>
              <a:rPr lang="cs-CZ" sz="2200" dirty="0"/>
              <a:t> and/</a:t>
            </a:r>
            <a:r>
              <a:rPr lang="cs-CZ" sz="2200" dirty="0" err="1"/>
              <a:t>or</a:t>
            </a:r>
            <a:r>
              <a:rPr lang="cs-CZ" sz="2200" dirty="0"/>
              <a:t> </a:t>
            </a:r>
            <a:r>
              <a:rPr lang="cs-CZ" sz="2200" dirty="0" err="1"/>
              <a:t>real</a:t>
            </a:r>
            <a:r>
              <a:rPr lang="cs-CZ" sz="2200" dirty="0"/>
              <a:t> </a:t>
            </a:r>
            <a:r>
              <a:rPr lang="cs-CZ" sz="2200" dirty="0" err="1"/>
              <a:t>life</a:t>
            </a:r>
            <a:endParaRPr lang="cs-CZ" sz="2200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</p:txBody>
      </p:sp>
      <p:pic>
        <p:nvPicPr>
          <p:cNvPr id="4" name="Obrázek 3" descr="Obsah obrázku text&#10;&#10;Popis byl vytvořen automaticky">
            <a:extLst>
              <a:ext uri="{FF2B5EF4-FFF2-40B4-BE49-F238E27FC236}">
                <a16:creationId xmlns:a16="http://schemas.microsoft.com/office/drawing/2014/main" id="{8C11D74C-C839-D9E9-CAB3-216C4402732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67639" y="242000"/>
            <a:ext cx="2134262" cy="14960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29635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EA6C26C-4C55-65CA-7DEB-8FCC5D112B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2 Project </a:t>
            </a:r>
            <a:r>
              <a:rPr lang="cs-CZ" dirty="0" err="1"/>
              <a:t>info</a:t>
            </a:r>
            <a:endParaRPr lang="cs-CZ" dirty="0"/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DEDA43AB-13DA-4185-C3A3-28F3EACDA43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8/2021 – 7/2023 (2 </a:t>
            </a:r>
            <a:r>
              <a:rPr lang="cs-CZ" dirty="0" err="1"/>
              <a:t>years</a:t>
            </a:r>
            <a:r>
              <a:rPr lang="cs-CZ" dirty="0"/>
              <a:t>)</a:t>
            </a:r>
          </a:p>
          <a:p>
            <a:r>
              <a:rPr lang="cs-CZ" dirty="0" err="1"/>
              <a:t>Objective</a:t>
            </a:r>
            <a:r>
              <a:rPr lang="cs-CZ" dirty="0"/>
              <a:t>: to </a:t>
            </a:r>
            <a:r>
              <a:rPr lang="cs-CZ" dirty="0" err="1"/>
              <a:t>improve</a:t>
            </a:r>
            <a:r>
              <a:rPr lang="cs-CZ" dirty="0"/>
              <a:t>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cooperation</a:t>
            </a:r>
            <a:r>
              <a:rPr lang="cs-CZ" dirty="0"/>
              <a:t> </a:t>
            </a:r>
            <a:r>
              <a:rPr lang="cs-CZ" dirty="0" err="1"/>
              <a:t>between</a:t>
            </a:r>
            <a:r>
              <a:rPr lang="cs-CZ" dirty="0"/>
              <a:t> </a:t>
            </a:r>
            <a:r>
              <a:rPr lang="cs-CZ" dirty="0" err="1"/>
              <a:t>the</a:t>
            </a:r>
            <a:r>
              <a:rPr lang="cs-CZ" dirty="0"/>
              <a:t> Czech Republic and </a:t>
            </a:r>
            <a:r>
              <a:rPr lang="cs-CZ" dirty="0" err="1"/>
              <a:t>Norway</a:t>
            </a:r>
            <a:r>
              <a:rPr lang="cs-CZ" dirty="0"/>
              <a:t> in </a:t>
            </a:r>
            <a:r>
              <a:rPr lang="cs-CZ" dirty="0" err="1"/>
              <a:t>the</a:t>
            </a:r>
            <a:r>
              <a:rPr lang="cs-CZ" dirty="0"/>
              <a:t> area </a:t>
            </a:r>
            <a:r>
              <a:rPr lang="cs-CZ" dirty="0" err="1"/>
              <a:t>of</a:t>
            </a:r>
            <a:r>
              <a:rPr lang="cs-CZ" dirty="0"/>
              <a:t> learning support </a:t>
            </a:r>
            <a:r>
              <a:rPr lang="cs-CZ" dirty="0" err="1"/>
              <a:t>for</a:t>
            </a:r>
            <a:r>
              <a:rPr lang="cs-CZ" dirty="0"/>
              <a:t> </a:t>
            </a:r>
            <a:r>
              <a:rPr lang="cs-CZ" dirty="0" err="1"/>
              <a:t>mathematics</a:t>
            </a:r>
            <a:r>
              <a:rPr lang="cs-CZ" dirty="0"/>
              <a:t> and </a:t>
            </a:r>
            <a:r>
              <a:rPr lang="cs-CZ" dirty="0" err="1"/>
              <a:t>statistics</a:t>
            </a:r>
            <a:r>
              <a:rPr lang="cs-CZ" dirty="0"/>
              <a:t> in </a:t>
            </a:r>
            <a:r>
              <a:rPr lang="cs-CZ" dirty="0" err="1"/>
              <a:t>higher</a:t>
            </a:r>
            <a:r>
              <a:rPr lang="cs-CZ" dirty="0"/>
              <a:t> </a:t>
            </a:r>
            <a:r>
              <a:rPr lang="cs-CZ" dirty="0" err="1"/>
              <a:t>education</a:t>
            </a:r>
            <a:r>
              <a:rPr lang="cs-CZ" dirty="0"/>
              <a:t> </a:t>
            </a:r>
            <a:r>
              <a:rPr lang="cs-CZ" dirty="0" err="1"/>
              <a:t>institutions</a:t>
            </a:r>
            <a:endParaRPr lang="cs-CZ" dirty="0"/>
          </a:p>
          <a:p>
            <a:r>
              <a:rPr lang="cs-CZ" dirty="0" err="1"/>
              <a:t>Outputs</a:t>
            </a:r>
            <a:endParaRPr lang="cs-CZ" dirty="0"/>
          </a:p>
          <a:p>
            <a:pPr lvl="1"/>
            <a:r>
              <a:rPr lang="cs-CZ" dirty="0" err="1"/>
              <a:t>training</a:t>
            </a:r>
            <a:r>
              <a:rPr lang="cs-CZ" dirty="0"/>
              <a:t> </a:t>
            </a:r>
            <a:r>
              <a:rPr lang="cs-CZ" dirty="0" err="1"/>
              <a:t>materials</a:t>
            </a:r>
            <a:r>
              <a:rPr lang="cs-CZ" dirty="0"/>
              <a:t> </a:t>
            </a:r>
            <a:r>
              <a:rPr lang="cs-CZ" dirty="0" err="1"/>
              <a:t>for</a:t>
            </a:r>
            <a:r>
              <a:rPr lang="cs-CZ" dirty="0"/>
              <a:t> </a:t>
            </a:r>
            <a:r>
              <a:rPr lang="cs-CZ" dirty="0" err="1"/>
              <a:t>an</a:t>
            </a:r>
            <a:r>
              <a:rPr lang="cs-CZ" dirty="0"/>
              <a:t> </a:t>
            </a:r>
            <a:r>
              <a:rPr lang="cs-CZ" dirty="0" err="1"/>
              <a:t>introductory</a:t>
            </a:r>
            <a:r>
              <a:rPr lang="cs-CZ" dirty="0"/>
              <a:t> </a:t>
            </a:r>
            <a:r>
              <a:rPr lang="cs-CZ" dirty="0" err="1"/>
              <a:t>course</a:t>
            </a:r>
            <a:r>
              <a:rPr lang="cs-CZ" dirty="0"/>
              <a:t> </a:t>
            </a:r>
            <a:r>
              <a:rPr lang="cs-CZ" dirty="0" err="1"/>
              <a:t>for</a:t>
            </a:r>
            <a:r>
              <a:rPr lang="cs-CZ" dirty="0"/>
              <a:t> </a:t>
            </a:r>
            <a:r>
              <a:rPr lang="cs-CZ" dirty="0" err="1"/>
              <a:t>staff</a:t>
            </a:r>
            <a:r>
              <a:rPr lang="cs-CZ" dirty="0"/>
              <a:t> </a:t>
            </a:r>
            <a:r>
              <a:rPr lang="cs-CZ" dirty="0" err="1"/>
              <a:t>providing</a:t>
            </a:r>
            <a:r>
              <a:rPr lang="cs-CZ" dirty="0"/>
              <a:t> </a:t>
            </a:r>
            <a:r>
              <a:rPr lang="cs-CZ" dirty="0" err="1"/>
              <a:t>mathematics</a:t>
            </a:r>
            <a:r>
              <a:rPr lang="cs-CZ" dirty="0"/>
              <a:t> and </a:t>
            </a:r>
            <a:r>
              <a:rPr lang="cs-CZ" dirty="0" err="1"/>
              <a:t>statistics</a:t>
            </a:r>
            <a:r>
              <a:rPr lang="cs-CZ" dirty="0"/>
              <a:t> support („</a:t>
            </a:r>
            <a:r>
              <a:rPr lang="cs-CZ" dirty="0" err="1"/>
              <a:t>tutors</a:t>
            </a:r>
            <a:r>
              <a:rPr lang="cs-CZ" dirty="0"/>
              <a:t>“), </a:t>
            </a:r>
            <a:r>
              <a:rPr lang="cs-CZ" dirty="0" err="1"/>
              <a:t>including</a:t>
            </a:r>
            <a:r>
              <a:rPr lang="cs-CZ" dirty="0"/>
              <a:t> </a:t>
            </a:r>
            <a:r>
              <a:rPr lang="cs-CZ" dirty="0" err="1"/>
              <a:t>remote</a:t>
            </a:r>
            <a:r>
              <a:rPr lang="cs-CZ" dirty="0"/>
              <a:t> support</a:t>
            </a:r>
          </a:p>
          <a:p>
            <a:pPr lvl="1"/>
            <a:r>
              <a:rPr lang="cs-CZ" dirty="0"/>
              <a:t>handbook on </a:t>
            </a:r>
            <a:r>
              <a:rPr lang="cs-CZ" dirty="0" err="1"/>
              <a:t>good</a:t>
            </a:r>
            <a:r>
              <a:rPr lang="cs-CZ" dirty="0"/>
              <a:t> </a:t>
            </a:r>
            <a:r>
              <a:rPr lang="cs-CZ" dirty="0" err="1"/>
              <a:t>practices</a:t>
            </a:r>
            <a:r>
              <a:rPr lang="cs-CZ" dirty="0"/>
              <a:t> </a:t>
            </a:r>
            <a:r>
              <a:rPr lang="cs-CZ" dirty="0" err="1"/>
              <a:t>describing</a:t>
            </a:r>
            <a:r>
              <a:rPr lang="cs-CZ" dirty="0"/>
              <a:t> </a:t>
            </a:r>
            <a:r>
              <a:rPr lang="cs-CZ" dirty="0" err="1"/>
              <a:t>how</a:t>
            </a:r>
            <a:r>
              <a:rPr lang="cs-CZ" dirty="0"/>
              <a:t> to set up, </a:t>
            </a:r>
            <a:r>
              <a:rPr lang="cs-CZ" dirty="0" err="1"/>
              <a:t>manage</a:t>
            </a:r>
            <a:r>
              <a:rPr lang="cs-CZ" dirty="0"/>
              <a:t> and </a:t>
            </a:r>
            <a:r>
              <a:rPr lang="cs-CZ" dirty="0" err="1"/>
              <a:t>maintain</a:t>
            </a:r>
            <a:r>
              <a:rPr lang="cs-CZ" dirty="0"/>
              <a:t> </a:t>
            </a:r>
            <a:r>
              <a:rPr lang="cs-CZ" dirty="0" err="1"/>
              <a:t>Mathematics</a:t>
            </a:r>
            <a:r>
              <a:rPr lang="cs-CZ" dirty="0"/>
              <a:t> Support </a:t>
            </a:r>
            <a:r>
              <a:rPr lang="cs-CZ" dirty="0" err="1"/>
              <a:t>Centres</a:t>
            </a:r>
            <a:endParaRPr lang="cs-CZ" dirty="0"/>
          </a:p>
          <a:p>
            <a:r>
              <a:rPr lang="cs-CZ" dirty="0"/>
              <a:t>5 </a:t>
            </a:r>
            <a:r>
              <a:rPr lang="cs-CZ" dirty="0" err="1"/>
              <a:t>partners</a:t>
            </a:r>
            <a:endParaRPr lang="cs-CZ" dirty="0"/>
          </a:p>
          <a:p>
            <a:endParaRPr lang="cs-CZ" dirty="0"/>
          </a:p>
        </p:txBody>
      </p:sp>
      <p:pic>
        <p:nvPicPr>
          <p:cNvPr id="4" name="Obrázek 3" descr="Obsah obrázku text&#10;&#10;Popis byl vytvořen automaticky">
            <a:extLst>
              <a:ext uri="{FF2B5EF4-FFF2-40B4-BE49-F238E27FC236}">
                <a16:creationId xmlns:a16="http://schemas.microsoft.com/office/drawing/2014/main" id="{8C11D74C-C839-D9E9-CAB3-216C4402732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67639" y="242000"/>
            <a:ext cx="2134262" cy="14960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517062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EA6C26C-4C55-65CA-7DEB-8FCC5D112B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Partners</a:t>
            </a:r>
            <a:endParaRPr lang="cs-CZ" dirty="0"/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DEDA43AB-13DA-4185-C3A3-28F3EACDA43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/>
              <a:t>Brno University </a:t>
            </a:r>
            <a:r>
              <a:rPr lang="cs-CZ" dirty="0" err="1"/>
              <a:t>of</a:t>
            </a:r>
            <a:r>
              <a:rPr lang="cs-CZ" dirty="0"/>
              <a:t> Technology</a:t>
            </a:r>
          </a:p>
          <a:p>
            <a:endParaRPr lang="cs-CZ" dirty="0"/>
          </a:p>
          <a:p>
            <a:r>
              <a:rPr lang="cs-CZ" dirty="0"/>
              <a:t>Masaryk University</a:t>
            </a:r>
          </a:p>
          <a:p>
            <a:endParaRPr lang="cs-CZ" dirty="0"/>
          </a:p>
          <a:p>
            <a:r>
              <a:rPr lang="cs-CZ" dirty="0"/>
              <a:t>Tomas </a:t>
            </a:r>
            <a:r>
              <a:rPr lang="cs-CZ" dirty="0" err="1"/>
              <a:t>Bata</a:t>
            </a:r>
            <a:r>
              <a:rPr lang="cs-CZ" dirty="0"/>
              <a:t> University in </a:t>
            </a:r>
            <a:r>
              <a:rPr lang="cs-CZ" dirty="0" err="1"/>
              <a:t>Zlin</a:t>
            </a:r>
            <a:endParaRPr lang="cs-CZ" dirty="0"/>
          </a:p>
          <a:p>
            <a:endParaRPr lang="cs-CZ" dirty="0"/>
          </a:p>
          <a:p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Arctic</a:t>
            </a:r>
            <a:r>
              <a:rPr lang="cs-CZ" dirty="0"/>
              <a:t> University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Norway</a:t>
            </a:r>
            <a:endParaRPr lang="cs-CZ" dirty="0"/>
          </a:p>
          <a:p>
            <a:endParaRPr lang="cs-CZ" dirty="0"/>
          </a:p>
          <a:p>
            <a:r>
              <a:rPr lang="cs-CZ" dirty="0"/>
              <a:t>University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Agder</a:t>
            </a:r>
            <a:endParaRPr lang="cs-CZ" dirty="0"/>
          </a:p>
          <a:p>
            <a:endParaRPr lang="cs-CZ" dirty="0"/>
          </a:p>
          <a:p>
            <a:endParaRPr lang="cs-CZ" dirty="0"/>
          </a:p>
        </p:txBody>
      </p:sp>
      <p:pic>
        <p:nvPicPr>
          <p:cNvPr id="4" name="Obrázek 3" descr="Obsah obrázku text&#10;&#10;Popis byl vytvořen automaticky">
            <a:extLst>
              <a:ext uri="{FF2B5EF4-FFF2-40B4-BE49-F238E27FC236}">
                <a16:creationId xmlns:a16="http://schemas.microsoft.com/office/drawing/2014/main" id="{8C11D74C-C839-D9E9-CAB3-216C4402732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67639" y="242000"/>
            <a:ext cx="2134262" cy="1496026"/>
          </a:xfrm>
          <a:prstGeom prst="rect">
            <a:avLst/>
          </a:prstGeom>
        </p:spPr>
      </p:pic>
      <p:pic>
        <p:nvPicPr>
          <p:cNvPr id="6" name="Obrázek 5">
            <a:extLst>
              <a:ext uri="{FF2B5EF4-FFF2-40B4-BE49-F238E27FC236}">
                <a16:creationId xmlns:a16="http://schemas.microsoft.com/office/drawing/2014/main" id="{5451AA5E-6CC0-EEFD-2917-E0255A1B568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39469" y="4404561"/>
            <a:ext cx="2222500" cy="1041400"/>
          </a:xfrm>
          <a:prstGeom prst="rect">
            <a:avLst/>
          </a:prstGeom>
        </p:spPr>
      </p:pic>
      <p:pic>
        <p:nvPicPr>
          <p:cNvPr id="8" name="Obrázek 7" descr="Obsah obrázku text&#10;&#10;Popis byl vytvořen automaticky">
            <a:extLst>
              <a:ext uri="{FF2B5EF4-FFF2-40B4-BE49-F238E27FC236}">
                <a16:creationId xmlns:a16="http://schemas.microsoft.com/office/drawing/2014/main" id="{4EB62436-3F42-4C57-79CD-948305DE30C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04955" y="1383801"/>
            <a:ext cx="2767292" cy="883648"/>
          </a:xfrm>
          <a:prstGeom prst="rect">
            <a:avLst/>
          </a:prstGeom>
        </p:spPr>
      </p:pic>
      <p:pic>
        <p:nvPicPr>
          <p:cNvPr id="10" name="Obrázek 9">
            <a:extLst>
              <a:ext uri="{FF2B5EF4-FFF2-40B4-BE49-F238E27FC236}">
                <a16:creationId xmlns:a16="http://schemas.microsoft.com/office/drawing/2014/main" id="{E34459CE-28B2-8604-A797-AEFA71F8FC1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89091" y="5658348"/>
            <a:ext cx="1879600" cy="469900"/>
          </a:xfrm>
          <a:prstGeom prst="rect">
            <a:avLst/>
          </a:prstGeom>
        </p:spPr>
      </p:pic>
      <p:pic>
        <p:nvPicPr>
          <p:cNvPr id="11" name="Obrázek 10">
            <a:extLst>
              <a:ext uri="{FF2B5EF4-FFF2-40B4-BE49-F238E27FC236}">
                <a16:creationId xmlns:a16="http://schemas.microsoft.com/office/drawing/2014/main" id="{51D4BCC2-07EB-1DE4-CED2-35ED6934FE1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955361" y="2617763"/>
            <a:ext cx="2590716" cy="907061"/>
          </a:xfrm>
          <a:prstGeom prst="rect">
            <a:avLst/>
          </a:prstGeom>
        </p:spPr>
      </p:pic>
      <p:pic>
        <p:nvPicPr>
          <p:cNvPr id="1028" name="Picture 4" descr="VIZUAL.UTB.CZ">
            <a:extLst>
              <a:ext uri="{FF2B5EF4-FFF2-40B4-BE49-F238E27FC236}">
                <a16:creationId xmlns:a16="http://schemas.microsoft.com/office/drawing/2014/main" id="{3BBEE9E6-832B-9652-2583-3BDE39695E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78600" y="3292226"/>
            <a:ext cx="2420001" cy="14181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269535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EA6C26C-4C55-65CA-7DEB-8FCC5D112B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Outputs</a:t>
            </a:r>
            <a:endParaRPr lang="cs-CZ" dirty="0"/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DEDA43AB-13DA-4185-C3A3-28F3EACDA43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cs-CZ" dirty="0">
                <a:hlinkClick r:id="rId2"/>
              </a:rPr>
              <a:t>https://msls-net.ceitec.cz/en/text/detail/130</a:t>
            </a:r>
            <a:endParaRPr lang="cs-CZ" dirty="0"/>
          </a:p>
          <a:p>
            <a:r>
              <a:rPr lang="cs-CZ" dirty="0" err="1"/>
              <a:t>Interactive</a:t>
            </a:r>
            <a:r>
              <a:rPr lang="cs-CZ" dirty="0"/>
              <a:t> </a:t>
            </a:r>
            <a:r>
              <a:rPr lang="cs-CZ" dirty="0" err="1"/>
              <a:t>scenarios</a:t>
            </a:r>
            <a:endParaRPr lang="cs-CZ" dirty="0"/>
          </a:p>
          <a:p>
            <a:r>
              <a:rPr lang="cs-CZ" dirty="0" err="1"/>
              <a:t>DOs</a:t>
            </a:r>
            <a:r>
              <a:rPr lang="cs-CZ" dirty="0"/>
              <a:t> and </a:t>
            </a:r>
            <a:r>
              <a:rPr lang="cs-CZ" dirty="0" err="1"/>
              <a:t>DON‘Ts</a:t>
            </a:r>
            <a:endParaRPr lang="cs-CZ" dirty="0"/>
          </a:p>
          <a:p>
            <a:r>
              <a:rPr lang="cs-CZ" dirty="0"/>
              <a:t>Video </a:t>
            </a:r>
            <a:r>
              <a:rPr lang="cs-CZ" dirty="0" err="1"/>
              <a:t>tutorials</a:t>
            </a:r>
            <a:r>
              <a:rPr lang="cs-CZ" dirty="0"/>
              <a:t> and </a:t>
            </a:r>
            <a:r>
              <a:rPr lang="cs-CZ" dirty="0" err="1"/>
              <a:t>experience</a:t>
            </a:r>
            <a:endParaRPr lang="cs-CZ" dirty="0"/>
          </a:p>
          <a:p>
            <a:r>
              <a:rPr lang="cs-CZ" dirty="0" err="1"/>
              <a:t>Training</a:t>
            </a:r>
            <a:r>
              <a:rPr lang="cs-CZ" dirty="0"/>
              <a:t> </a:t>
            </a:r>
            <a:r>
              <a:rPr lang="cs-CZ" dirty="0" err="1"/>
              <a:t>resources</a:t>
            </a:r>
            <a:r>
              <a:rPr lang="cs-CZ" dirty="0"/>
              <a:t> </a:t>
            </a:r>
            <a:r>
              <a:rPr lang="cs-CZ" dirty="0" err="1"/>
              <a:t>guide</a:t>
            </a:r>
            <a:endParaRPr lang="cs-CZ" dirty="0"/>
          </a:p>
          <a:p>
            <a:r>
              <a:rPr lang="cs-CZ" dirty="0"/>
              <a:t>Handbook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Good</a:t>
            </a:r>
            <a:r>
              <a:rPr lang="cs-CZ" dirty="0"/>
              <a:t> </a:t>
            </a:r>
            <a:r>
              <a:rPr lang="cs-CZ" dirty="0" err="1"/>
              <a:t>Practice</a:t>
            </a:r>
            <a:endParaRPr lang="cs-CZ" dirty="0"/>
          </a:p>
          <a:p>
            <a:pPr lvl="1"/>
            <a:r>
              <a:rPr lang="cs-CZ" sz="2800" dirty="0"/>
              <a:t>Part 1: </a:t>
            </a:r>
            <a:r>
              <a:rPr lang="cs-CZ" sz="2800" dirty="0" err="1"/>
              <a:t>The</a:t>
            </a:r>
            <a:r>
              <a:rPr lang="cs-CZ" sz="2800" dirty="0"/>
              <a:t> </a:t>
            </a:r>
            <a:r>
              <a:rPr lang="cs-CZ" sz="2800" dirty="0" err="1"/>
              <a:t>Essence</a:t>
            </a:r>
            <a:r>
              <a:rPr lang="cs-CZ" sz="2800" dirty="0"/>
              <a:t> </a:t>
            </a:r>
            <a:r>
              <a:rPr lang="cs-CZ" sz="2800" dirty="0" err="1"/>
              <a:t>of</a:t>
            </a:r>
            <a:r>
              <a:rPr lang="cs-CZ" sz="2800" dirty="0"/>
              <a:t> Support </a:t>
            </a:r>
            <a:r>
              <a:rPr lang="cs-CZ" sz="2800" dirty="0" err="1"/>
              <a:t>Centres</a:t>
            </a:r>
            <a:endParaRPr lang="cs-CZ" sz="2800" dirty="0"/>
          </a:p>
          <a:p>
            <a:pPr lvl="1"/>
            <a:r>
              <a:rPr lang="cs-CZ" sz="2800" dirty="0"/>
              <a:t>Part 2: Case </a:t>
            </a:r>
            <a:r>
              <a:rPr lang="cs-CZ" sz="2800" dirty="0" err="1"/>
              <a:t>Studies</a:t>
            </a:r>
            <a:endParaRPr lang="cs-CZ" sz="2800" dirty="0"/>
          </a:p>
          <a:p>
            <a:endParaRPr lang="cs-CZ" dirty="0"/>
          </a:p>
          <a:p>
            <a:endParaRPr lang="cs-CZ" dirty="0"/>
          </a:p>
        </p:txBody>
      </p:sp>
      <p:pic>
        <p:nvPicPr>
          <p:cNvPr id="4" name="Obrázek 3" descr="Obsah obrázku text&#10;&#10;Popis byl vytvořen automaticky">
            <a:extLst>
              <a:ext uri="{FF2B5EF4-FFF2-40B4-BE49-F238E27FC236}">
                <a16:creationId xmlns:a16="http://schemas.microsoft.com/office/drawing/2014/main" id="{8C11D74C-C839-D9E9-CAB3-216C4402732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67639" y="242000"/>
            <a:ext cx="2134262" cy="14960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7014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EA6C26C-4C55-65CA-7DEB-8FCC5D112B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9591675" cy="1325563"/>
          </a:xfrm>
        </p:spPr>
        <p:txBody>
          <a:bodyPr/>
          <a:lstStyle/>
          <a:p>
            <a:r>
              <a:rPr lang="cs-CZ" dirty="0"/>
              <a:t>3 </a:t>
            </a:r>
            <a:r>
              <a:rPr lang="cs-CZ" dirty="0" err="1"/>
              <a:t>Quiz</a:t>
            </a:r>
            <a:r>
              <a:rPr lang="cs-CZ" dirty="0"/>
              <a:t>/</a:t>
            </a:r>
            <a:r>
              <a:rPr lang="cs-CZ" dirty="0" err="1"/>
              <a:t>competition</a:t>
            </a:r>
            <a:endParaRPr lang="cs-CZ" dirty="0"/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DEDA43AB-13DA-4185-C3A3-28F3EACDA43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r>
              <a:rPr lang="cs-CZ" sz="3600" dirty="0" err="1"/>
              <a:t>Topic</a:t>
            </a:r>
            <a:r>
              <a:rPr lang="cs-CZ" sz="3600" dirty="0"/>
              <a:t>: </a:t>
            </a:r>
            <a:r>
              <a:rPr lang="cs-CZ" sz="3600" dirty="0" err="1"/>
              <a:t>Aspects</a:t>
            </a:r>
            <a:r>
              <a:rPr lang="cs-CZ" sz="3600" dirty="0"/>
              <a:t> </a:t>
            </a:r>
            <a:r>
              <a:rPr lang="cs-CZ" sz="3600" dirty="0" err="1"/>
              <a:t>of</a:t>
            </a:r>
            <a:r>
              <a:rPr lang="cs-CZ" sz="3600" dirty="0"/>
              <a:t> </a:t>
            </a:r>
            <a:r>
              <a:rPr lang="cs-CZ" sz="3600" dirty="0" err="1"/>
              <a:t>the</a:t>
            </a:r>
            <a:r>
              <a:rPr lang="cs-CZ" sz="3600" dirty="0"/>
              <a:t> learning support </a:t>
            </a:r>
            <a:r>
              <a:rPr lang="cs-CZ" sz="3600" dirty="0" err="1"/>
              <a:t>provision</a:t>
            </a:r>
            <a:endParaRPr lang="cs-CZ" sz="3600" dirty="0"/>
          </a:p>
          <a:p>
            <a:r>
              <a:rPr lang="cs-CZ" sz="3600" dirty="0"/>
              <a:t>Make a pair </a:t>
            </a:r>
            <a:r>
              <a:rPr lang="cs-CZ" sz="3600" dirty="0" err="1"/>
              <a:t>with</a:t>
            </a:r>
            <a:r>
              <a:rPr lang="cs-CZ" sz="3600" dirty="0"/>
              <a:t> </a:t>
            </a:r>
            <a:r>
              <a:rPr lang="cs-CZ" sz="3600" dirty="0" err="1"/>
              <a:t>your</a:t>
            </a:r>
            <a:r>
              <a:rPr lang="cs-CZ" sz="3600" dirty="0"/>
              <a:t> </a:t>
            </a:r>
            <a:r>
              <a:rPr lang="cs-CZ" sz="3600" dirty="0" err="1"/>
              <a:t>neighbour</a:t>
            </a:r>
            <a:endParaRPr lang="cs-CZ" sz="3600" dirty="0"/>
          </a:p>
          <a:p>
            <a:r>
              <a:rPr lang="cs-CZ" sz="3600" dirty="0"/>
              <a:t>Open </a:t>
            </a:r>
            <a:r>
              <a:rPr lang="cs-CZ" sz="3600" dirty="0">
                <a:hlinkClick r:id="rId2"/>
              </a:rPr>
              <a:t>https://nearpod.com</a:t>
            </a:r>
            <a:endParaRPr lang="cs-CZ" sz="3600" dirty="0"/>
          </a:p>
          <a:p>
            <a:r>
              <a:rPr lang="cs-CZ" sz="3600" dirty="0"/>
              <a:t>Enter </a:t>
            </a:r>
            <a:r>
              <a:rPr lang="cs-CZ" sz="3600" dirty="0" err="1"/>
              <a:t>the</a:t>
            </a:r>
            <a:r>
              <a:rPr lang="cs-CZ" sz="3600" dirty="0"/>
              <a:t> </a:t>
            </a:r>
            <a:r>
              <a:rPr lang="cs-CZ" sz="3600" dirty="0" err="1"/>
              <a:t>code</a:t>
            </a:r>
            <a:r>
              <a:rPr lang="cs-CZ" sz="3600" dirty="0"/>
              <a:t> </a:t>
            </a:r>
            <a:r>
              <a:rPr lang="cs-CZ" sz="3600" dirty="0" err="1"/>
              <a:t>you</a:t>
            </a:r>
            <a:r>
              <a:rPr lang="cs-CZ" sz="3600" dirty="0"/>
              <a:t> </a:t>
            </a:r>
            <a:r>
              <a:rPr lang="cs-CZ" sz="3600" dirty="0" err="1"/>
              <a:t>found</a:t>
            </a:r>
            <a:r>
              <a:rPr lang="cs-CZ" sz="3600" dirty="0"/>
              <a:t> on </a:t>
            </a:r>
            <a:r>
              <a:rPr lang="cs-CZ" sz="3600" dirty="0" err="1"/>
              <a:t>the</a:t>
            </a:r>
            <a:r>
              <a:rPr lang="cs-CZ" sz="3600" dirty="0"/>
              <a:t> workshop </a:t>
            </a:r>
            <a:r>
              <a:rPr lang="cs-CZ" sz="3600" dirty="0" err="1"/>
              <a:t>page</a:t>
            </a:r>
            <a:endParaRPr lang="cs-CZ" sz="3600" dirty="0"/>
          </a:p>
          <a:p>
            <a:r>
              <a:rPr lang="cs-CZ" sz="3600" dirty="0" err="1"/>
              <a:t>Follow</a:t>
            </a:r>
            <a:r>
              <a:rPr lang="cs-CZ" sz="3600" dirty="0"/>
              <a:t> </a:t>
            </a:r>
            <a:r>
              <a:rPr lang="cs-CZ" sz="3600" dirty="0" err="1"/>
              <a:t>the</a:t>
            </a:r>
            <a:r>
              <a:rPr lang="cs-CZ" sz="3600" dirty="0"/>
              <a:t> </a:t>
            </a:r>
            <a:r>
              <a:rPr lang="cs-CZ" sz="3600" dirty="0" err="1"/>
              <a:t>instructions</a:t>
            </a:r>
            <a:r>
              <a:rPr lang="cs-CZ" sz="3600" dirty="0"/>
              <a:t> </a:t>
            </a:r>
            <a:r>
              <a:rPr lang="cs-CZ" sz="3600" dirty="0" err="1"/>
              <a:t>that</a:t>
            </a:r>
            <a:r>
              <a:rPr lang="cs-CZ" sz="3600" dirty="0"/>
              <a:t> </a:t>
            </a:r>
            <a:r>
              <a:rPr lang="cs-CZ" sz="3600" dirty="0" err="1"/>
              <a:t>appear</a:t>
            </a:r>
            <a:endParaRPr lang="cs-CZ" sz="3600" dirty="0"/>
          </a:p>
          <a:p>
            <a:r>
              <a:rPr lang="cs-CZ" sz="3600" dirty="0"/>
              <a:t>...</a:t>
            </a:r>
          </a:p>
          <a:p>
            <a:r>
              <a:rPr lang="cs-CZ" sz="3600" dirty="0" err="1"/>
              <a:t>Collect</a:t>
            </a:r>
            <a:r>
              <a:rPr lang="cs-CZ" sz="3600" dirty="0"/>
              <a:t> </a:t>
            </a:r>
            <a:r>
              <a:rPr lang="cs-CZ" sz="3600" dirty="0" err="1"/>
              <a:t>the</a:t>
            </a:r>
            <a:r>
              <a:rPr lang="cs-CZ" sz="3600" dirty="0"/>
              <a:t> </a:t>
            </a:r>
            <a:r>
              <a:rPr lang="cs-CZ" sz="3600" dirty="0" err="1"/>
              <a:t>prize</a:t>
            </a:r>
            <a:r>
              <a:rPr lang="cs-CZ" sz="3600" dirty="0"/>
              <a:t> </a:t>
            </a:r>
            <a:r>
              <a:rPr lang="cs-CZ" sz="3600" dirty="0">
                <a:sym typeface="Wingdings" pitchFamily="2" charset="2"/>
              </a:rPr>
              <a:t></a:t>
            </a:r>
            <a:endParaRPr lang="cs-CZ" sz="3600" dirty="0"/>
          </a:p>
          <a:p>
            <a:endParaRPr lang="cs-CZ" dirty="0"/>
          </a:p>
        </p:txBody>
      </p:sp>
      <p:pic>
        <p:nvPicPr>
          <p:cNvPr id="4" name="Obrázek 3" descr="Obsah obrázku text&#10;&#10;Popis byl vytvořen automaticky">
            <a:extLst>
              <a:ext uri="{FF2B5EF4-FFF2-40B4-BE49-F238E27FC236}">
                <a16:creationId xmlns:a16="http://schemas.microsoft.com/office/drawing/2014/main" id="{8C11D74C-C839-D9E9-CAB3-216C4402732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67639" y="242000"/>
            <a:ext cx="2134262" cy="14960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683392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EA6C26C-4C55-65CA-7DEB-8FCC5D112B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7605713" cy="1325563"/>
          </a:xfrm>
        </p:spPr>
        <p:txBody>
          <a:bodyPr/>
          <a:lstStyle/>
          <a:p>
            <a:r>
              <a:rPr lang="cs-CZ" dirty="0"/>
              <a:t>4 Video feedback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DEDA43AB-13DA-4185-C3A3-28F3EACDA43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cs-CZ" sz="3600" dirty="0" err="1"/>
              <a:t>Topic</a:t>
            </a:r>
            <a:r>
              <a:rPr lang="cs-CZ" sz="3600" dirty="0"/>
              <a:t>: Feedback </a:t>
            </a:r>
            <a:r>
              <a:rPr lang="cs-CZ" sz="3600" dirty="0" err="1"/>
              <a:t>from</a:t>
            </a:r>
            <a:r>
              <a:rPr lang="cs-CZ" sz="3600" dirty="0"/>
              <a:t> a </a:t>
            </a:r>
            <a:r>
              <a:rPr lang="cs-CZ" sz="3600" dirty="0" err="1"/>
              <a:t>former</a:t>
            </a:r>
            <a:r>
              <a:rPr lang="cs-CZ" sz="3600" dirty="0"/>
              <a:t> student tutor and </a:t>
            </a:r>
            <a:r>
              <a:rPr lang="cs-CZ" sz="3600" dirty="0" err="1"/>
              <a:t>the</a:t>
            </a:r>
            <a:r>
              <a:rPr lang="cs-CZ" sz="3600" dirty="0"/>
              <a:t> </a:t>
            </a:r>
            <a:r>
              <a:rPr lang="cs-CZ" sz="3600" dirty="0" err="1"/>
              <a:t>coordinator</a:t>
            </a:r>
            <a:r>
              <a:rPr lang="cs-CZ" sz="3600" dirty="0"/>
              <a:t> </a:t>
            </a:r>
            <a:r>
              <a:rPr lang="cs-CZ" sz="3600" dirty="0" err="1"/>
              <a:t>of</a:t>
            </a:r>
            <a:r>
              <a:rPr lang="cs-CZ" sz="3600" dirty="0"/>
              <a:t> </a:t>
            </a:r>
            <a:r>
              <a:rPr lang="cs-CZ" sz="3600" dirty="0" err="1"/>
              <a:t>an</a:t>
            </a:r>
            <a:r>
              <a:rPr lang="cs-CZ" sz="3600" dirty="0"/>
              <a:t> on-campus drop-in support </a:t>
            </a:r>
            <a:r>
              <a:rPr lang="cs-CZ" sz="3600" dirty="0" err="1"/>
              <a:t>service</a:t>
            </a:r>
            <a:endParaRPr lang="cs-CZ" sz="3600" dirty="0"/>
          </a:p>
          <a:p>
            <a:r>
              <a:rPr lang="cs-CZ" sz="3600" dirty="0"/>
              <a:t>Martin </a:t>
            </a:r>
            <a:r>
              <a:rPr lang="cs-CZ" sz="3600" dirty="0" err="1"/>
              <a:t>Nordskog</a:t>
            </a:r>
            <a:r>
              <a:rPr lang="cs-CZ" sz="3600" dirty="0"/>
              <a:t> (University </a:t>
            </a:r>
            <a:r>
              <a:rPr lang="cs-CZ" sz="3600" dirty="0" err="1"/>
              <a:t>of</a:t>
            </a:r>
            <a:r>
              <a:rPr lang="cs-CZ" sz="3600" dirty="0"/>
              <a:t> </a:t>
            </a:r>
            <a:r>
              <a:rPr lang="cs-CZ" sz="3600" dirty="0" err="1"/>
              <a:t>Agder</a:t>
            </a:r>
            <a:r>
              <a:rPr lang="cs-CZ" sz="3600" dirty="0"/>
              <a:t>)</a:t>
            </a:r>
          </a:p>
          <a:p>
            <a:r>
              <a:rPr lang="cs-CZ" sz="3600" dirty="0" err="1"/>
              <a:t>Question</a:t>
            </a:r>
            <a:r>
              <a:rPr lang="cs-CZ" sz="3600" dirty="0"/>
              <a:t> 1: </a:t>
            </a:r>
            <a:r>
              <a:rPr lang="cs-CZ" sz="3600" dirty="0" err="1"/>
              <a:t>What</a:t>
            </a:r>
            <a:r>
              <a:rPr lang="cs-CZ" sz="3600" dirty="0"/>
              <a:t> </a:t>
            </a:r>
            <a:r>
              <a:rPr lang="cs-CZ" sz="3600" dirty="0" err="1"/>
              <a:t>can</a:t>
            </a:r>
            <a:r>
              <a:rPr lang="cs-CZ" sz="3600" dirty="0"/>
              <a:t> </a:t>
            </a:r>
            <a:r>
              <a:rPr lang="cs-CZ" sz="3600" dirty="0" err="1"/>
              <a:t>students</a:t>
            </a:r>
            <a:r>
              <a:rPr lang="cs-CZ" sz="3600" dirty="0"/>
              <a:t> </a:t>
            </a:r>
            <a:r>
              <a:rPr lang="cs-CZ" sz="3600" dirty="0" err="1"/>
              <a:t>expect</a:t>
            </a:r>
            <a:r>
              <a:rPr lang="cs-CZ" sz="3600" dirty="0"/>
              <a:t> </a:t>
            </a:r>
            <a:r>
              <a:rPr lang="cs-CZ" sz="3600" dirty="0" err="1"/>
              <a:t>from</a:t>
            </a:r>
            <a:r>
              <a:rPr lang="cs-CZ" sz="3600" dirty="0"/>
              <a:t> </a:t>
            </a:r>
            <a:r>
              <a:rPr lang="cs-CZ" sz="3600" dirty="0" err="1"/>
              <a:t>visiting</a:t>
            </a:r>
            <a:r>
              <a:rPr lang="cs-CZ" sz="3600" dirty="0"/>
              <a:t> a support centre?</a:t>
            </a:r>
          </a:p>
          <a:p>
            <a:r>
              <a:rPr lang="cs-CZ" sz="3600" dirty="0" err="1"/>
              <a:t>Question</a:t>
            </a:r>
            <a:r>
              <a:rPr lang="cs-CZ" sz="3600" dirty="0"/>
              <a:t> 4: </a:t>
            </a:r>
            <a:r>
              <a:rPr lang="cs-CZ" sz="3600" dirty="0" err="1"/>
              <a:t>What</a:t>
            </a:r>
            <a:r>
              <a:rPr lang="cs-CZ" sz="3600" dirty="0"/>
              <a:t> </a:t>
            </a:r>
            <a:r>
              <a:rPr lang="cs-CZ" sz="3600" dirty="0" err="1"/>
              <a:t>is</a:t>
            </a:r>
            <a:r>
              <a:rPr lang="cs-CZ" sz="3600" dirty="0"/>
              <a:t> </a:t>
            </a:r>
            <a:r>
              <a:rPr lang="cs-CZ" sz="3600" dirty="0" err="1"/>
              <a:t>the</a:t>
            </a:r>
            <a:r>
              <a:rPr lang="cs-CZ" sz="3600" dirty="0"/>
              <a:t> </a:t>
            </a:r>
            <a:r>
              <a:rPr lang="cs-CZ" sz="3600" dirty="0" err="1"/>
              <a:t>ideal</a:t>
            </a:r>
            <a:r>
              <a:rPr lang="cs-CZ" sz="3600" dirty="0"/>
              <a:t> support </a:t>
            </a:r>
            <a:r>
              <a:rPr lang="cs-CZ" sz="3600" dirty="0" err="1"/>
              <a:t>strategy</a:t>
            </a:r>
            <a:r>
              <a:rPr lang="cs-CZ" sz="3600" dirty="0"/>
              <a:t>?</a:t>
            </a:r>
          </a:p>
          <a:p>
            <a:r>
              <a:rPr lang="cs-CZ" sz="3600" dirty="0">
                <a:hlinkClick r:id="rId2"/>
              </a:rPr>
              <a:t>https://msls-net.ceitec.cz/file/download/283</a:t>
            </a:r>
            <a:endParaRPr lang="cs-CZ" sz="3600" dirty="0"/>
          </a:p>
          <a:p>
            <a:endParaRPr lang="cs-CZ" sz="3600" dirty="0"/>
          </a:p>
          <a:p>
            <a:endParaRPr lang="cs-CZ" dirty="0"/>
          </a:p>
        </p:txBody>
      </p:sp>
      <p:pic>
        <p:nvPicPr>
          <p:cNvPr id="4" name="Obrázek 3" descr="Obsah obrázku text&#10;&#10;Popis byl vytvořen automaticky">
            <a:extLst>
              <a:ext uri="{FF2B5EF4-FFF2-40B4-BE49-F238E27FC236}">
                <a16:creationId xmlns:a16="http://schemas.microsoft.com/office/drawing/2014/main" id="{8C11D74C-C839-D9E9-CAB3-216C4402732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67639" y="242000"/>
            <a:ext cx="2134262" cy="14960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132255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EA6C26C-4C55-65CA-7DEB-8FCC5D112B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7605713" cy="1325563"/>
          </a:xfrm>
        </p:spPr>
        <p:txBody>
          <a:bodyPr/>
          <a:lstStyle/>
          <a:p>
            <a:r>
              <a:rPr lang="cs-CZ" dirty="0"/>
              <a:t>5 </a:t>
            </a:r>
            <a:r>
              <a:rPr lang="cs-CZ" dirty="0" err="1"/>
              <a:t>Discord</a:t>
            </a:r>
            <a:r>
              <a:rPr lang="cs-CZ" dirty="0"/>
              <a:t> </a:t>
            </a:r>
            <a:r>
              <a:rPr lang="cs-CZ" dirty="0" err="1"/>
              <a:t>tutorial</a:t>
            </a:r>
            <a:endParaRPr lang="cs-CZ" dirty="0"/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DEDA43AB-13DA-4185-C3A3-28F3EACDA43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cs-CZ" sz="3600" dirty="0" err="1"/>
              <a:t>Topic</a:t>
            </a:r>
            <a:r>
              <a:rPr lang="cs-CZ" sz="3600" dirty="0"/>
              <a:t>: </a:t>
            </a:r>
            <a:r>
              <a:rPr lang="cs-CZ" sz="3600" dirty="0" err="1"/>
              <a:t>Using</a:t>
            </a:r>
            <a:r>
              <a:rPr lang="cs-CZ" sz="3600" dirty="0"/>
              <a:t> </a:t>
            </a:r>
            <a:r>
              <a:rPr lang="cs-CZ" sz="3600" dirty="0" err="1"/>
              <a:t>Discord</a:t>
            </a:r>
            <a:r>
              <a:rPr lang="cs-CZ" sz="3600" dirty="0"/>
              <a:t> </a:t>
            </a:r>
            <a:r>
              <a:rPr lang="cs-CZ" sz="3600" dirty="0" err="1"/>
              <a:t>for</a:t>
            </a:r>
            <a:r>
              <a:rPr lang="cs-CZ" sz="3600" dirty="0"/>
              <a:t> </a:t>
            </a:r>
            <a:r>
              <a:rPr lang="cs-CZ" sz="3600" dirty="0" err="1"/>
              <a:t>supporting</a:t>
            </a:r>
            <a:r>
              <a:rPr lang="cs-CZ" sz="3600" dirty="0"/>
              <a:t> </a:t>
            </a:r>
            <a:r>
              <a:rPr lang="cs-CZ" sz="3600" dirty="0" err="1"/>
              <a:t>remote</a:t>
            </a:r>
            <a:r>
              <a:rPr lang="cs-CZ" sz="3600" dirty="0"/>
              <a:t> </a:t>
            </a:r>
            <a:r>
              <a:rPr lang="cs-CZ" sz="3600" dirty="0" err="1"/>
              <a:t>learners</a:t>
            </a:r>
            <a:r>
              <a:rPr lang="cs-CZ" sz="3600" dirty="0"/>
              <a:t> and </a:t>
            </a:r>
            <a:r>
              <a:rPr lang="cs-CZ" sz="3600" dirty="0" err="1"/>
              <a:t>building</a:t>
            </a:r>
            <a:r>
              <a:rPr lang="cs-CZ" sz="3600" dirty="0"/>
              <a:t> a learning </a:t>
            </a:r>
            <a:r>
              <a:rPr lang="cs-CZ" sz="3600" dirty="0" err="1"/>
              <a:t>community</a:t>
            </a:r>
            <a:endParaRPr lang="cs-CZ" sz="3600" dirty="0"/>
          </a:p>
          <a:p>
            <a:r>
              <a:rPr lang="cs-CZ" sz="3600" dirty="0" err="1"/>
              <a:t>Tørris</a:t>
            </a:r>
            <a:r>
              <a:rPr lang="cs-CZ" sz="3600" dirty="0"/>
              <a:t> </a:t>
            </a:r>
            <a:r>
              <a:rPr lang="cs-CZ" sz="3600" dirty="0" err="1"/>
              <a:t>Koløen</a:t>
            </a:r>
            <a:r>
              <a:rPr lang="cs-CZ" sz="3600" dirty="0"/>
              <a:t> </a:t>
            </a:r>
            <a:r>
              <a:rPr lang="cs-CZ" sz="3600" dirty="0" err="1"/>
              <a:t>Bakke</a:t>
            </a:r>
            <a:r>
              <a:rPr lang="cs-CZ" sz="3600" dirty="0"/>
              <a:t>, </a:t>
            </a:r>
            <a:r>
              <a:rPr lang="cs-CZ" sz="3600" dirty="0" err="1"/>
              <a:t>Arlene</a:t>
            </a:r>
            <a:r>
              <a:rPr lang="cs-CZ" sz="3600" dirty="0"/>
              <a:t> </a:t>
            </a:r>
            <a:r>
              <a:rPr lang="cs-CZ" sz="3600" dirty="0" err="1"/>
              <a:t>Hall</a:t>
            </a:r>
            <a:r>
              <a:rPr lang="cs-CZ" sz="3600" dirty="0"/>
              <a:t> (</a:t>
            </a:r>
            <a:r>
              <a:rPr lang="cs-CZ" sz="3600" dirty="0" err="1"/>
              <a:t>The</a:t>
            </a:r>
            <a:r>
              <a:rPr lang="cs-CZ" sz="3600" dirty="0"/>
              <a:t> </a:t>
            </a:r>
            <a:r>
              <a:rPr lang="cs-CZ" sz="3600" dirty="0" err="1"/>
              <a:t>Arctic</a:t>
            </a:r>
            <a:r>
              <a:rPr lang="cs-CZ" sz="3600" dirty="0"/>
              <a:t> University </a:t>
            </a:r>
            <a:r>
              <a:rPr lang="cs-CZ" sz="3600" dirty="0" err="1"/>
              <a:t>of</a:t>
            </a:r>
            <a:r>
              <a:rPr lang="cs-CZ" sz="3600" dirty="0"/>
              <a:t> </a:t>
            </a:r>
            <a:r>
              <a:rPr lang="cs-CZ" sz="3600" dirty="0" err="1"/>
              <a:t>Norway</a:t>
            </a:r>
            <a:r>
              <a:rPr lang="cs-CZ" sz="3600" dirty="0"/>
              <a:t>)</a:t>
            </a:r>
          </a:p>
          <a:p>
            <a:r>
              <a:rPr lang="cs-CZ" sz="3600" dirty="0" err="1"/>
              <a:t>Download</a:t>
            </a:r>
            <a:r>
              <a:rPr lang="cs-CZ" sz="3600" dirty="0"/>
              <a:t> </a:t>
            </a:r>
            <a:r>
              <a:rPr lang="cs-CZ" sz="3600" dirty="0" err="1"/>
              <a:t>the</a:t>
            </a:r>
            <a:r>
              <a:rPr lang="cs-CZ" sz="3600" dirty="0"/>
              <a:t> </a:t>
            </a:r>
            <a:r>
              <a:rPr lang="cs-CZ" sz="3600" dirty="0" err="1"/>
              <a:t>Discord</a:t>
            </a:r>
            <a:r>
              <a:rPr lang="cs-CZ" sz="3600" dirty="0"/>
              <a:t> </a:t>
            </a:r>
            <a:r>
              <a:rPr lang="cs-CZ" sz="3600" dirty="0" err="1"/>
              <a:t>app</a:t>
            </a:r>
            <a:r>
              <a:rPr lang="cs-CZ" sz="3600" dirty="0"/>
              <a:t> (</a:t>
            </a:r>
            <a:r>
              <a:rPr lang="cs-CZ" sz="3600" dirty="0">
                <a:hlinkClick r:id="rId2"/>
              </a:rPr>
              <a:t>https://discord.com</a:t>
            </a:r>
            <a:r>
              <a:rPr lang="cs-CZ" sz="3600" dirty="0"/>
              <a:t>)</a:t>
            </a:r>
          </a:p>
          <a:p>
            <a:r>
              <a:rPr lang="cs-CZ" sz="3600" dirty="0" err="1"/>
              <a:t>Follow</a:t>
            </a:r>
            <a:r>
              <a:rPr lang="cs-CZ" sz="3600" dirty="0"/>
              <a:t> </a:t>
            </a:r>
            <a:r>
              <a:rPr lang="cs-CZ" sz="3600" dirty="0" err="1"/>
              <a:t>the</a:t>
            </a:r>
            <a:r>
              <a:rPr lang="cs-CZ" sz="3600" dirty="0"/>
              <a:t> </a:t>
            </a:r>
            <a:r>
              <a:rPr lang="cs-CZ" sz="3600" dirty="0" err="1"/>
              <a:t>instructions</a:t>
            </a:r>
            <a:r>
              <a:rPr lang="cs-CZ" sz="3600" dirty="0"/>
              <a:t> on </a:t>
            </a:r>
            <a:r>
              <a:rPr lang="cs-CZ" sz="3600" dirty="0" err="1"/>
              <a:t>the</a:t>
            </a:r>
            <a:r>
              <a:rPr lang="cs-CZ" sz="3600" dirty="0"/>
              <a:t> workshop </a:t>
            </a:r>
            <a:r>
              <a:rPr lang="cs-CZ" sz="3600" dirty="0" err="1"/>
              <a:t>page</a:t>
            </a:r>
            <a:endParaRPr lang="cs-CZ" sz="3600" dirty="0"/>
          </a:p>
          <a:p>
            <a:r>
              <a:rPr lang="cs-CZ" sz="3600" dirty="0" err="1"/>
              <a:t>If</a:t>
            </a:r>
            <a:r>
              <a:rPr lang="cs-CZ" sz="3600" dirty="0"/>
              <a:t> </a:t>
            </a:r>
            <a:r>
              <a:rPr lang="cs-CZ" sz="3600" dirty="0" err="1"/>
              <a:t>you</a:t>
            </a:r>
            <a:r>
              <a:rPr lang="cs-CZ" sz="3600" dirty="0"/>
              <a:t> </a:t>
            </a:r>
            <a:r>
              <a:rPr lang="cs-CZ" sz="3600" dirty="0" err="1"/>
              <a:t>need</a:t>
            </a:r>
            <a:r>
              <a:rPr lang="cs-CZ" sz="3600" dirty="0"/>
              <a:t> </a:t>
            </a:r>
            <a:r>
              <a:rPr lang="cs-CZ" sz="3600" dirty="0" err="1"/>
              <a:t>help</a:t>
            </a:r>
            <a:r>
              <a:rPr lang="cs-CZ" sz="3600" dirty="0"/>
              <a:t> </a:t>
            </a:r>
            <a:r>
              <a:rPr lang="cs-CZ" sz="3600" dirty="0" err="1"/>
              <a:t>ask</a:t>
            </a:r>
            <a:r>
              <a:rPr lang="cs-CZ" sz="3600" dirty="0"/>
              <a:t> </a:t>
            </a:r>
            <a:r>
              <a:rPr lang="cs-CZ" sz="3600" dirty="0" err="1"/>
              <a:t>the</a:t>
            </a:r>
            <a:r>
              <a:rPr lang="cs-CZ" sz="3600" dirty="0"/>
              <a:t> „</a:t>
            </a:r>
            <a:r>
              <a:rPr lang="cs-CZ" sz="3600" dirty="0" err="1"/>
              <a:t>tutors</a:t>
            </a:r>
            <a:r>
              <a:rPr lang="cs-CZ" sz="3600" dirty="0"/>
              <a:t>“ </a:t>
            </a:r>
            <a:r>
              <a:rPr lang="cs-CZ" sz="3600" dirty="0">
                <a:sym typeface="Wingdings" pitchFamily="2" charset="2"/>
              </a:rPr>
              <a:t></a:t>
            </a:r>
            <a:endParaRPr lang="cs-CZ" sz="3600" dirty="0"/>
          </a:p>
        </p:txBody>
      </p:sp>
      <p:pic>
        <p:nvPicPr>
          <p:cNvPr id="4" name="Obrázek 3" descr="Obsah obrázku text&#10;&#10;Popis byl vytvořen automaticky">
            <a:extLst>
              <a:ext uri="{FF2B5EF4-FFF2-40B4-BE49-F238E27FC236}">
                <a16:creationId xmlns:a16="http://schemas.microsoft.com/office/drawing/2014/main" id="{8C11D74C-C839-D9E9-CAB3-216C4402732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67639" y="242000"/>
            <a:ext cx="2134262" cy="14960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4596445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Dark with pattern">
  <a:themeElements>
    <a:clrScheme name="UiT Norges arktiske universitet">
      <a:dk1>
        <a:sysClr val="windowText" lastClr="000000"/>
      </a:dk1>
      <a:lt1>
        <a:sysClr val="window" lastClr="FFFFFF"/>
      </a:lt1>
      <a:dk2>
        <a:srgbClr val="00617F"/>
      </a:dk2>
      <a:lt2>
        <a:srgbClr val="A6BBC8"/>
      </a:lt2>
      <a:accent1>
        <a:srgbClr val="007396"/>
      </a:accent1>
      <a:accent2>
        <a:srgbClr val="CB333B"/>
      </a:accent2>
      <a:accent3>
        <a:srgbClr val="F2A900"/>
      </a:accent3>
      <a:accent4>
        <a:srgbClr val="009CB6"/>
      </a:accent4>
      <a:accent5>
        <a:srgbClr val="DE7C00"/>
      </a:accent5>
      <a:accent6>
        <a:srgbClr val="59BEC9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UiT PowerPoint engelsk.potx" id="{24078B26-4E17-4361-8B9A-1CADD7167DC7}" vid="{D916DEC9-355A-4DDA-BDC2-C54C5C86F9FF}"/>
    </a:ext>
  </a:extLst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2205</TotalTime>
  <Words>593</Words>
  <Application>Microsoft Macintosh PowerPoint</Application>
  <PresentationFormat>Širokoúhlá obrazovka</PresentationFormat>
  <Paragraphs>77</Paragraphs>
  <Slides>11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2</vt:i4>
      </vt:variant>
      <vt:variant>
        <vt:lpstr>Nadpisy snímků</vt:lpstr>
      </vt:variant>
      <vt:variant>
        <vt:i4>11</vt:i4>
      </vt:variant>
    </vt:vector>
  </HeadingPairs>
  <TitlesOfParts>
    <vt:vector size="16" baseType="lpstr">
      <vt:lpstr>Wingdings</vt:lpstr>
      <vt:lpstr>Arial</vt:lpstr>
      <vt:lpstr>Calibri</vt:lpstr>
      <vt:lpstr>Motiv Office</vt:lpstr>
      <vt:lpstr>Dark with pattern</vt:lpstr>
      <vt:lpstr>The role of tutors, students and technology in learning support provision </vt:lpstr>
      <vt:lpstr>Program of the workshop</vt:lpstr>
      <vt:lpstr>1 What is „learning support“?</vt:lpstr>
      <vt:lpstr>2 Project info</vt:lpstr>
      <vt:lpstr>Partners</vt:lpstr>
      <vt:lpstr>Outputs</vt:lpstr>
      <vt:lpstr>3 Quiz/competition</vt:lpstr>
      <vt:lpstr>4 Video feedback</vt:lpstr>
      <vt:lpstr>5 Discord tutorial</vt:lpstr>
      <vt:lpstr>6 Questions</vt:lpstr>
      <vt:lpstr>Thank you for joining us!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Terézia Černá</dc:creator>
  <cp:lastModifiedBy>Microsoft Office User</cp:lastModifiedBy>
  <cp:revision>38</cp:revision>
  <dcterms:created xsi:type="dcterms:W3CDTF">2021-09-06T19:16:07Z</dcterms:created>
  <dcterms:modified xsi:type="dcterms:W3CDTF">2024-04-20T19:53:35Z</dcterms:modified>
</cp:coreProperties>
</file>