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3" r:id="rId2"/>
  </p:sldMasterIdLst>
  <p:notesMasterIdLst>
    <p:notesMasterId r:id="rId14"/>
  </p:notesMasterIdLst>
  <p:sldIdLst>
    <p:sldId id="275" r:id="rId3"/>
    <p:sldId id="321" r:id="rId4"/>
    <p:sldId id="325" r:id="rId5"/>
    <p:sldId id="320" r:id="rId6"/>
    <p:sldId id="322" r:id="rId7"/>
    <p:sldId id="328" r:id="rId8"/>
    <p:sldId id="326" r:id="rId9"/>
    <p:sldId id="327" r:id="rId10"/>
    <p:sldId id="329" r:id="rId11"/>
    <p:sldId id="330" r:id="rId12"/>
    <p:sldId id="331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3" roundtripDataSignature="AMtx7mgp5WvRIcdbYpvx+UfSJhWf9Cxa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73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7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the icon below to add a picture. Use crop to adjust the picture’s size and placement. A tutorial is available at uit.no/</a:t>
            </a:r>
            <a:r>
              <a:rPr lang="en-US" noProof="0" err="1"/>
              <a:t>profil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9187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48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522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3240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59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add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4/20/24</a:t>
            </a:fld>
            <a:endParaRPr lang="en-US" noProof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213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sls-net.ceitec.cz/en/text/detail/13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sls-net.ceitec.cz/en/text/detail/130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earpod.com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sls-net.ceitec.cz/file/download/283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iscord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ABA82-5630-90BB-061E-3E7E9803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738240"/>
            <a:ext cx="10515600" cy="2161016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The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tutors</a:t>
            </a:r>
            <a:r>
              <a:rPr lang="cs-CZ" dirty="0"/>
              <a:t>, </a:t>
            </a:r>
            <a:r>
              <a:rPr lang="cs-CZ" dirty="0" err="1"/>
              <a:t>students</a:t>
            </a:r>
            <a:r>
              <a:rPr lang="cs-CZ" dirty="0"/>
              <a:t> and technology in learning support </a:t>
            </a:r>
            <a:r>
              <a:rPr lang="cs-CZ" dirty="0" err="1"/>
              <a:t>provision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58FEF67-E576-1F1C-A0B4-01857386E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745" y="632432"/>
            <a:ext cx="2681477" cy="18796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FCB532-1A38-CD37-57BA-8F41A651A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2" y="632432"/>
            <a:ext cx="2806700" cy="18796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62FBC7D-E032-D682-B63B-66314B349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942" y="632432"/>
            <a:ext cx="2600113" cy="1879600"/>
          </a:xfrm>
          <a:prstGeom prst="rect">
            <a:avLst/>
          </a:prstGeom>
        </p:spPr>
      </p:pic>
      <p:sp>
        <p:nvSpPr>
          <p:cNvPr id="7" name="Zástupný text 2">
            <a:extLst>
              <a:ext uri="{FF2B5EF4-FFF2-40B4-BE49-F238E27FC236}">
                <a16:creationId xmlns:a16="http://schemas.microsoft.com/office/drawing/2014/main" id="{B5520654-8BF7-0474-0AE6-FC72AAD57A7D}"/>
              </a:ext>
            </a:extLst>
          </p:cNvPr>
          <p:cNvSpPr txBox="1">
            <a:spLocks/>
          </p:cNvSpPr>
          <p:nvPr/>
        </p:nvSpPr>
        <p:spPr>
          <a:xfrm>
            <a:off x="838197" y="5384344"/>
            <a:ext cx="10515601" cy="130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cs-CZ" dirty="0"/>
              <a:t>Mama </a:t>
            </a:r>
            <a:r>
              <a:rPr lang="cs-CZ" dirty="0" err="1"/>
              <a:t>Shelter</a:t>
            </a:r>
            <a:r>
              <a:rPr lang="cs-CZ" dirty="0"/>
              <a:t>, Prague, 25.4.2024</a:t>
            </a:r>
          </a:p>
          <a:p>
            <a:pPr marL="114300" indent="0" algn="ctr">
              <a:buNone/>
            </a:pPr>
            <a:r>
              <a:rPr lang="cs-CZ" dirty="0"/>
              <a:t>MSLS Net team</a:t>
            </a:r>
          </a:p>
          <a:p>
            <a:pPr marL="114300" indent="0" algn="ctr">
              <a:buNone/>
            </a:pP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3232F2-B1CE-DD98-F5F6-FE981F4479C7}"/>
              </a:ext>
            </a:extLst>
          </p:cNvPr>
          <p:cNvSpPr txBox="1">
            <a:spLocks/>
          </p:cNvSpPr>
          <p:nvPr/>
        </p:nvSpPr>
        <p:spPr>
          <a:xfrm>
            <a:off x="838197" y="4247301"/>
            <a:ext cx="10515601" cy="130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cs-CZ" dirty="0"/>
              <a:t>Workshop W3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event</a:t>
            </a:r>
          </a:p>
          <a:p>
            <a:pPr marL="114300" indent="0" algn="ctr">
              <a:buNone/>
            </a:pPr>
            <a:r>
              <a:rPr lang="cs-CZ" dirty="0" err="1"/>
              <a:t>Excellent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All</a:t>
            </a:r>
          </a:p>
        </p:txBody>
      </p:sp>
    </p:spTree>
    <p:extLst>
      <p:ext uri="{BB962C8B-B14F-4D97-AF65-F5344CB8AC3E}">
        <p14:creationId xmlns:p14="http://schemas.microsoft.com/office/powerpoint/2010/main" val="25777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C26C-4C55-65CA-7DEB-8FCC5D11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05713" cy="1325563"/>
          </a:xfrm>
        </p:spPr>
        <p:txBody>
          <a:bodyPr/>
          <a:lstStyle/>
          <a:p>
            <a:r>
              <a:rPr lang="cs-CZ" dirty="0"/>
              <a:t>6 </a:t>
            </a:r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DA43AB-13DA-4185-C3A3-28F3EACDA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Any </a:t>
            </a:r>
            <a:r>
              <a:rPr lang="cs-CZ" sz="3600" dirty="0" err="1"/>
              <a:t>questions</a:t>
            </a:r>
            <a:r>
              <a:rPr lang="cs-CZ" sz="3600" dirty="0"/>
              <a:t>?</a:t>
            </a:r>
          </a:p>
          <a:p>
            <a:endParaRPr lang="cs-CZ" sz="3600" dirty="0"/>
          </a:p>
          <a:p>
            <a:r>
              <a:rPr lang="cs-CZ" sz="3600" dirty="0" err="1"/>
              <a:t>Please</a:t>
            </a:r>
            <a:r>
              <a:rPr lang="cs-CZ" sz="3600" dirty="0"/>
              <a:t> </a:t>
            </a:r>
            <a:r>
              <a:rPr lang="cs-CZ" sz="3600" dirty="0" err="1"/>
              <a:t>give</a:t>
            </a:r>
            <a:r>
              <a:rPr lang="cs-CZ" sz="3600" dirty="0"/>
              <a:t> </a:t>
            </a:r>
            <a:r>
              <a:rPr lang="cs-CZ" sz="3600" dirty="0" err="1"/>
              <a:t>us</a:t>
            </a:r>
            <a:r>
              <a:rPr lang="cs-CZ" sz="3600" dirty="0"/>
              <a:t> </a:t>
            </a:r>
            <a:r>
              <a:rPr lang="cs-CZ" sz="3600" dirty="0" err="1"/>
              <a:t>your</a:t>
            </a:r>
            <a:r>
              <a:rPr lang="cs-CZ" sz="3600" dirty="0"/>
              <a:t> feedback</a:t>
            </a:r>
          </a:p>
          <a:p>
            <a:endParaRPr lang="cs-CZ" sz="3600" dirty="0"/>
          </a:p>
          <a:p>
            <a:r>
              <a:rPr lang="cs-CZ" sz="3600" dirty="0" err="1"/>
              <a:t>Also</a:t>
            </a:r>
            <a:r>
              <a:rPr lang="cs-CZ" sz="3600" dirty="0"/>
              <a:t> </a:t>
            </a:r>
            <a:r>
              <a:rPr lang="cs-CZ" sz="3600" dirty="0" err="1"/>
              <a:t>possible</a:t>
            </a:r>
            <a:r>
              <a:rPr lang="cs-CZ" sz="3600" dirty="0"/>
              <a:t> on </a:t>
            </a:r>
            <a:r>
              <a:rPr lang="cs-CZ" sz="3600" dirty="0" err="1"/>
              <a:t>Discord</a:t>
            </a:r>
            <a:r>
              <a:rPr lang="cs-CZ" sz="3600" dirty="0"/>
              <a:t>: </a:t>
            </a:r>
            <a:r>
              <a:rPr lang="cs-CZ" sz="3600" dirty="0" err="1"/>
              <a:t>channel</a:t>
            </a:r>
            <a:r>
              <a:rPr lang="cs-CZ" sz="3600" dirty="0"/>
              <a:t> „feedback-and-</a:t>
            </a:r>
            <a:r>
              <a:rPr lang="cs-CZ" sz="3600" dirty="0" err="1"/>
              <a:t>discussions</a:t>
            </a:r>
            <a:r>
              <a:rPr lang="cs-CZ" sz="3600" dirty="0"/>
              <a:t>“ in </a:t>
            </a:r>
            <a:r>
              <a:rPr lang="cs-CZ" sz="3600" dirty="0" err="1"/>
              <a:t>section</a:t>
            </a:r>
            <a:r>
              <a:rPr lang="cs-CZ" sz="3600" dirty="0"/>
              <a:t> „MSLS-NET WORKSHOP“ (</a:t>
            </a:r>
            <a:r>
              <a:rPr lang="cs-CZ" sz="3600" dirty="0" err="1"/>
              <a:t>until</a:t>
            </a:r>
            <a:r>
              <a:rPr lang="cs-CZ" sz="3600" dirty="0"/>
              <a:t> 2nd May 2024)</a:t>
            </a:r>
          </a:p>
          <a:p>
            <a:endParaRPr lang="cs-CZ" sz="3600" dirty="0"/>
          </a:p>
          <a:p>
            <a:endParaRPr lang="cs-CZ" sz="3600" dirty="0"/>
          </a:p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C11D74C-C839-D9E9-CAB3-216C4402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639" y="242000"/>
            <a:ext cx="2134262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86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C26C-4C55-65CA-7DEB-8FCC5D11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05713" cy="1325563"/>
          </a:xfrm>
        </p:spPr>
        <p:txBody>
          <a:bodyPr>
            <a:normAutofit/>
          </a:bodyPr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joining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DA43AB-13DA-4185-C3A3-28F3EACDA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3600" dirty="0"/>
          </a:p>
          <a:p>
            <a:endParaRPr lang="cs-CZ" sz="3600" dirty="0"/>
          </a:p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C11D74C-C839-D9E9-CAB3-216C4402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639" y="242000"/>
            <a:ext cx="2134262" cy="1496026"/>
          </a:xfrm>
          <a:prstGeom prst="rect">
            <a:avLst/>
          </a:prstGeom>
        </p:spPr>
      </p:pic>
      <p:pic>
        <p:nvPicPr>
          <p:cNvPr id="6" name="Obrázek 5" descr="Obsah obrázku oblečení, osoba, venku, úsměv&#10;&#10;Popis byl vytvořen automaticky">
            <a:extLst>
              <a:ext uri="{FF2B5EF4-FFF2-40B4-BE49-F238E27FC236}">
                <a16:creationId xmlns:a16="http://schemas.microsoft.com/office/drawing/2014/main" id="{D3D0C9A9-CE34-DE03-F504-88F09E1A0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0996"/>
            <a:ext cx="7239464" cy="506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C26C-4C55-65CA-7DEB-8FCC5D11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workshop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DA43AB-13DA-4185-C3A3-28F3EACDA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 </a:t>
            </a:r>
            <a:r>
              <a:rPr lang="cs-CZ" dirty="0" err="1"/>
              <a:t>Concept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learning support</a:t>
            </a:r>
          </a:p>
          <a:p>
            <a:r>
              <a:rPr lang="cs-CZ" dirty="0"/>
              <a:t>2 Project </a:t>
            </a:r>
            <a:r>
              <a:rPr lang="cs-CZ" dirty="0" err="1"/>
              <a:t>info</a:t>
            </a:r>
            <a:r>
              <a:rPr lang="cs-CZ" dirty="0"/>
              <a:t>: „</a:t>
            </a:r>
            <a:r>
              <a:rPr lang="cs-CZ" dirty="0" err="1"/>
              <a:t>Capacity</a:t>
            </a:r>
            <a:r>
              <a:rPr lang="cs-CZ" dirty="0"/>
              <a:t> </a:t>
            </a:r>
            <a:r>
              <a:rPr lang="cs-CZ" dirty="0" err="1"/>
              <a:t>Building</a:t>
            </a:r>
            <a:r>
              <a:rPr lang="cs-CZ" dirty="0"/>
              <a:t> in </a:t>
            </a:r>
            <a:r>
              <a:rPr lang="cs-CZ" dirty="0" err="1"/>
              <a:t>Mathematics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r>
              <a:rPr lang="cs-CZ" dirty="0"/>
              <a:t> Learning Support in </a:t>
            </a:r>
            <a:r>
              <a:rPr lang="cs-CZ" dirty="0" err="1"/>
              <a:t>Norway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Czech Republic (MSLS Net)“</a:t>
            </a:r>
          </a:p>
          <a:p>
            <a:r>
              <a:rPr lang="cs-CZ" dirty="0"/>
              <a:t>3 </a:t>
            </a:r>
            <a:r>
              <a:rPr lang="cs-CZ" dirty="0" err="1"/>
              <a:t>Quiz</a:t>
            </a:r>
            <a:r>
              <a:rPr lang="cs-CZ" dirty="0"/>
              <a:t> </a:t>
            </a:r>
            <a:r>
              <a:rPr lang="cs-CZ" dirty="0" err="1"/>
              <a:t>competition</a:t>
            </a:r>
            <a:r>
              <a:rPr lang="cs-CZ" dirty="0"/>
              <a:t>: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aspects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learning support </a:t>
            </a:r>
            <a:r>
              <a:rPr lang="cs-CZ" dirty="0" err="1"/>
              <a:t>provision</a:t>
            </a:r>
            <a:endParaRPr lang="cs-CZ" dirty="0"/>
          </a:p>
          <a:p>
            <a:r>
              <a:rPr lang="cs-CZ" dirty="0"/>
              <a:t>4 Video feedback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experienced</a:t>
            </a:r>
            <a:r>
              <a:rPr lang="cs-CZ" dirty="0"/>
              <a:t> tutor/</a:t>
            </a:r>
            <a:r>
              <a:rPr lang="cs-CZ" dirty="0" err="1"/>
              <a:t>coordinator</a:t>
            </a:r>
            <a:endParaRPr lang="cs-CZ" dirty="0"/>
          </a:p>
          <a:p>
            <a:r>
              <a:rPr lang="cs-CZ" dirty="0"/>
              <a:t>5 </a:t>
            </a:r>
            <a:r>
              <a:rPr lang="cs-CZ" dirty="0" err="1"/>
              <a:t>Tutorial</a:t>
            </a:r>
            <a:r>
              <a:rPr lang="cs-CZ" dirty="0"/>
              <a:t>: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Discord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supporting</a:t>
            </a:r>
            <a:r>
              <a:rPr lang="cs-CZ" dirty="0"/>
              <a:t>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learners</a:t>
            </a:r>
            <a:r>
              <a:rPr lang="cs-CZ" dirty="0"/>
              <a:t> and </a:t>
            </a:r>
            <a:r>
              <a:rPr lang="cs-CZ" dirty="0" err="1"/>
              <a:t>building</a:t>
            </a:r>
            <a:r>
              <a:rPr lang="cs-CZ" dirty="0"/>
              <a:t> a learning </a:t>
            </a:r>
            <a:r>
              <a:rPr lang="cs-CZ" dirty="0" err="1"/>
              <a:t>community</a:t>
            </a:r>
            <a:endParaRPr lang="cs-CZ" dirty="0"/>
          </a:p>
          <a:p>
            <a:r>
              <a:rPr lang="cs-CZ" dirty="0"/>
              <a:t>6 Q&amp;A, feedback</a:t>
            </a:r>
          </a:p>
          <a:p>
            <a:r>
              <a:rPr lang="cs-CZ" dirty="0"/>
              <a:t>Workshop </a:t>
            </a:r>
            <a:r>
              <a:rPr lang="cs-CZ" dirty="0" err="1"/>
              <a:t>page</a:t>
            </a:r>
            <a:r>
              <a:rPr lang="cs-CZ" dirty="0"/>
              <a:t>:</a:t>
            </a:r>
          </a:p>
          <a:p>
            <a:r>
              <a:rPr lang="cs-CZ" dirty="0">
                <a:hlinkClick r:id="rId2"/>
              </a:rPr>
              <a:t>https://msls-net.ceitec.cz/en/text/detail/135</a:t>
            </a: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C11D74C-C839-D9E9-CAB3-216C44027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639" y="242000"/>
            <a:ext cx="2134262" cy="1496026"/>
          </a:xfrm>
          <a:prstGeom prst="rect">
            <a:avLst/>
          </a:prstGeom>
        </p:spPr>
      </p:pic>
      <p:pic>
        <p:nvPicPr>
          <p:cNvPr id="8" name="Obrázek 7" descr="Obsah obrázku vzor, čtverec, pixel, design&#10;&#10;Popis byl vytvořen automaticky">
            <a:extLst>
              <a:ext uri="{FF2B5EF4-FFF2-40B4-BE49-F238E27FC236}">
                <a16:creationId xmlns:a16="http://schemas.microsoft.com/office/drawing/2014/main" id="{E46BF12D-0D7D-1978-3BF0-5B7AA4C4C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991" y="4452256"/>
            <a:ext cx="2163743" cy="21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C26C-4C55-65CA-7DEB-8FCC5D11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„learning support“?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DA43AB-13DA-4185-C3A3-28F3EACDA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944" y="1738026"/>
            <a:ext cx="11430000" cy="4790375"/>
          </a:xfrm>
        </p:spPr>
        <p:txBody>
          <a:bodyPr>
            <a:noAutofit/>
          </a:bodyPr>
          <a:lstStyle/>
          <a:p>
            <a:r>
              <a:rPr lang="cs-CZ" sz="2600" dirty="0"/>
              <a:t>„Any extra, </a:t>
            </a:r>
            <a:r>
              <a:rPr lang="cs-CZ" sz="2600" dirty="0" err="1"/>
              <a:t>optional</a:t>
            </a:r>
            <a:r>
              <a:rPr lang="cs-CZ" sz="2600" dirty="0"/>
              <a:t>, non-</a:t>
            </a:r>
            <a:r>
              <a:rPr lang="cs-CZ" sz="2600" dirty="0" err="1"/>
              <a:t>compulsory</a:t>
            </a:r>
            <a:r>
              <a:rPr lang="cs-CZ" sz="2600" dirty="0"/>
              <a:t> </a:t>
            </a:r>
            <a:r>
              <a:rPr lang="cs-CZ" sz="2600" dirty="0" err="1"/>
              <a:t>programme</a:t>
            </a:r>
            <a:r>
              <a:rPr lang="cs-CZ" sz="2600" dirty="0"/>
              <a:t> </a:t>
            </a:r>
            <a:r>
              <a:rPr lang="cs-CZ" sz="2600" dirty="0" err="1"/>
              <a:t>or</a:t>
            </a:r>
            <a:r>
              <a:rPr lang="cs-CZ" sz="2600" dirty="0"/>
              <a:t> facility </a:t>
            </a:r>
            <a:r>
              <a:rPr lang="cs-CZ" sz="2600" dirty="0" err="1"/>
              <a:t>that</a:t>
            </a:r>
            <a:r>
              <a:rPr lang="cs-CZ" sz="2600" dirty="0"/>
              <a:t> </a:t>
            </a:r>
            <a:r>
              <a:rPr lang="cs-CZ" sz="2600" dirty="0" err="1"/>
              <a:t>assists</a:t>
            </a:r>
            <a:r>
              <a:rPr lang="cs-CZ" sz="2600" dirty="0"/>
              <a:t> </a:t>
            </a:r>
            <a:r>
              <a:rPr lang="cs-CZ" sz="2600" dirty="0" err="1"/>
              <a:t>students</a:t>
            </a:r>
            <a:r>
              <a:rPr lang="cs-CZ" sz="2600" dirty="0"/>
              <a:t> in </a:t>
            </a:r>
            <a:r>
              <a:rPr lang="cs-CZ" sz="2600" dirty="0" err="1"/>
              <a:t>developing</a:t>
            </a:r>
            <a:r>
              <a:rPr lang="cs-CZ" sz="2600" dirty="0"/>
              <a:t> </a:t>
            </a:r>
            <a:r>
              <a:rPr lang="cs-CZ" sz="2600" dirty="0">
                <a:solidFill>
                  <a:srgbClr val="FF0000"/>
                </a:solidFill>
              </a:rPr>
              <a:t>(</a:t>
            </a:r>
            <a:r>
              <a:rPr lang="cs-CZ" sz="2600" dirty="0" err="1">
                <a:solidFill>
                  <a:srgbClr val="FF0000"/>
                </a:solidFill>
              </a:rPr>
              <a:t>mathematical</a:t>
            </a:r>
            <a:r>
              <a:rPr lang="cs-CZ" sz="2600" dirty="0">
                <a:solidFill>
                  <a:srgbClr val="FF0000"/>
                </a:solidFill>
              </a:rPr>
              <a:t> and/</a:t>
            </a:r>
            <a:r>
              <a:rPr lang="cs-CZ" sz="2600" dirty="0" err="1">
                <a:solidFill>
                  <a:srgbClr val="FF0000"/>
                </a:solidFill>
              </a:rPr>
              <a:t>or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 err="1">
                <a:solidFill>
                  <a:srgbClr val="FF0000"/>
                </a:solidFill>
              </a:rPr>
              <a:t>statistical</a:t>
            </a:r>
            <a:r>
              <a:rPr lang="cs-CZ" sz="2600" dirty="0">
                <a:solidFill>
                  <a:srgbClr val="FF0000"/>
                </a:solidFill>
              </a:rPr>
              <a:t>)</a:t>
            </a:r>
            <a:r>
              <a:rPr lang="cs-CZ" sz="2600" dirty="0"/>
              <a:t> </a:t>
            </a:r>
            <a:r>
              <a:rPr lang="cs-CZ" sz="2600" dirty="0" err="1"/>
              <a:t>confidence</a:t>
            </a:r>
            <a:r>
              <a:rPr lang="cs-CZ" sz="2600" dirty="0"/>
              <a:t> and </a:t>
            </a:r>
            <a:r>
              <a:rPr lang="cs-CZ" sz="2600" dirty="0" err="1"/>
              <a:t>skills</a:t>
            </a:r>
            <a:r>
              <a:rPr lang="cs-CZ" sz="2600" dirty="0"/>
              <a:t> </a:t>
            </a:r>
            <a:r>
              <a:rPr lang="cs-CZ" sz="2600" dirty="0" err="1"/>
              <a:t>during</a:t>
            </a:r>
            <a:r>
              <a:rPr lang="cs-CZ" sz="2600" dirty="0"/>
              <a:t> </a:t>
            </a:r>
            <a:r>
              <a:rPr lang="cs-CZ" sz="2600" dirty="0" err="1"/>
              <a:t>their</a:t>
            </a:r>
            <a:r>
              <a:rPr lang="cs-CZ" sz="2600" dirty="0"/>
              <a:t> </a:t>
            </a:r>
            <a:r>
              <a:rPr lang="cs-CZ" sz="2600" dirty="0" err="1"/>
              <a:t>enrolled</a:t>
            </a:r>
            <a:r>
              <a:rPr lang="cs-CZ" sz="2600" dirty="0"/>
              <a:t> study in a </a:t>
            </a:r>
            <a:r>
              <a:rPr lang="cs-CZ" sz="2600" dirty="0" err="1"/>
              <a:t>degree</a:t>
            </a:r>
            <a:r>
              <a:rPr lang="cs-CZ" sz="2600" dirty="0"/>
              <a:t> </a:t>
            </a:r>
            <a:r>
              <a:rPr lang="cs-CZ" sz="2600" dirty="0" err="1"/>
              <a:t>course</a:t>
            </a:r>
            <a:r>
              <a:rPr lang="cs-CZ" sz="2600" dirty="0"/>
              <a:t>, </a:t>
            </a:r>
            <a:r>
              <a:rPr lang="cs-CZ" sz="2600" dirty="0" err="1"/>
              <a:t>whether</a:t>
            </a:r>
            <a:r>
              <a:rPr lang="cs-CZ" sz="2600" dirty="0"/>
              <a:t> </a:t>
            </a:r>
            <a:r>
              <a:rPr lang="cs-CZ" sz="2600" dirty="0" err="1"/>
              <a:t>undergraduate</a:t>
            </a:r>
            <a:r>
              <a:rPr lang="cs-CZ" sz="2600" dirty="0"/>
              <a:t> </a:t>
            </a:r>
            <a:r>
              <a:rPr lang="cs-CZ" sz="2600" dirty="0" err="1"/>
              <a:t>or</a:t>
            </a:r>
            <a:r>
              <a:rPr lang="cs-CZ" sz="2600" dirty="0"/>
              <a:t> </a:t>
            </a:r>
            <a:r>
              <a:rPr lang="cs-CZ" sz="2600" dirty="0" err="1"/>
              <a:t>postgraduate</a:t>
            </a:r>
            <a:r>
              <a:rPr lang="cs-CZ" sz="2600" dirty="0"/>
              <a:t>, but </a:t>
            </a:r>
            <a:r>
              <a:rPr lang="cs-CZ" sz="2600" dirty="0" err="1"/>
              <a:t>with</a:t>
            </a:r>
            <a:r>
              <a:rPr lang="cs-CZ" sz="2600" dirty="0"/>
              <a:t> no </a:t>
            </a:r>
            <a:r>
              <a:rPr lang="cs-CZ" sz="2600" dirty="0" err="1"/>
              <a:t>credit</a:t>
            </a:r>
            <a:r>
              <a:rPr lang="cs-CZ" sz="2600" dirty="0"/>
              <a:t> </a:t>
            </a:r>
            <a:r>
              <a:rPr lang="cs-CZ" sz="2600" dirty="0" err="1"/>
              <a:t>associated</a:t>
            </a:r>
            <a:r>
              <a:rPr lang="cs-CZ" sz="2600" dirty="0"/>
              <a:t> </a:t>
            </a:r>
            <a:r>
              <a:rPr lang="cs-CZ" sz="2600" dirty="0" err="1"/>
              <a:t>with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learning support </a:t>
            </a:r>
            <a:r>
              <a:rPr lang="cs-CZ" sz="2600" dirty="0" err="1"/>
              <a:t>programme</a:t>
            </a:r>
            <a:r>
              <a:rPr lang="cs-CZ" sz="2600" dirty="0"/>
              <a:t>.“</a:t>
            </a:r>
          </a:p>
          <a:p>
            <a:r>
              <a:rPr lang="cs-CZ" sz="2600" dirty="0" err="1"/>
              <a:t>Helps</a:t>
            </a:r>
            <a:r>
              <a:rPr lang="cs-CZ" sz="2600" dirty="0"/>
              <a:t> </a:t>
            </a:r>
            <a:r>
              <a:rPr lang="cs-CZ" sz="2600" dirty="0" err="1"/>
              <a:t>students</a:t>
            </a:r>
            <a:r>
              <a:rPr lang="cs-CZ" sz="2600" dirty="0"/>
              <a:t> to </a:t>
            </a:r>
            <a:r>
              <a:rPr lang="cs-CZ" sz="2600" dirty="0" err="1"/>
              <a:t>achieve</a:t>
            </a:r>
            <a:r>
              <a:rPr lang="cs-CZ" sz="2600" dirty="0"/>
              <a:t> </a:t>
            </a:r>
            <a:r>
              <a:rPr lang="cs-CZ" sz="2600" dirty="0" err="1"/>
              <a:t>their</a:t>
            </a:r>
            <a:r>
              <a:rPr lang="cs-CZ" sz="2600" dirty="0"/>
              <a:t> </a:t>
            </a:r>
            <a:r>
              <a:rPr lang="cs-CZ" sz="2600" dirty="0" err="1"/>
              <a:t>potential</a:t>
            </a:r>
            <a:r>
              <a:rPr lang="cs-CZ" sz="2600" dirty="0"/>
              <a:t> in a </a:t>
            </a:r>
            <a:r>
              <a:rPr lang="cs-CZ" sz="2600" u="sng" dirty="0" err="1"/>
              <a:t>safe</a:t>
            </a:r>
            <a:r>
              <a:rPr lang="cs-CZ" sz="2600" dirty="0"/>
              <a:t> environment</a:t>
            </a:r>
          </a:p>
          <a:p>
            <a:r>
              <a:rPr lang="cs-CZ" sz="2600" dirty="0" err="1"/>
              <a:t>Benefits</a:t>
            </a:r>
            <a:r>
              <a:rPr lang="cs-CZ" sz="2600" dirty="0"/>
              <a:t>:</a:t>
            </a:r>
          </a:p>
          <a:p>
            <a:pPr lvl="1"/>
            <a:r>
              <a:rPr lang="cs-CZ" sz="2200" dirty="0" err="1"/>
              <a:t>Vital</a:t>
            </a:r>
            <a:r>
              <a:rPr lang="cs-CZ" sz="2200" dirty="0"/>
              <a:t> </a:t>
            </a:r>
            <a:r>
              <a:rPr lang="cs-CZ" sz="2200" dirty="0" err="1"/>
              <a:t>contribution</a:t>
            </a:r>
            <a:r>
              <a:rPr lang="cs-CZ" sz="2200" dirty="0"/>
              <a:t>: </a:t>
            </a:r>
            <a:r>
              <a:rPr lang="cs-CZ" sz="2200" dirty="0" err="1"/>
              <a:t>it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both</a:t>
            </a:r>
            <a:r>
              <a:rPr lang="cs-CZ" sz="2200" dirty="0"/>
              <a:t> </a:t>
            </a:r>
            <a:r>
              <a:rPr lang="cs-CZ" sz="2200" dirty="0" err="1"/>
              <a:t>important</a:t>
            </a:r>
            <a:r>
              <a:rPr lang="cs-CZ" sz="2200" dirty="0"/>
              <a:t> and </a:t>
            </a:r>
            <a:r>
              <a:rPr lang="cs-CZ" sz="2200" dirty="0" err="1"/>
              <a:t>acceptable</a:t>
            </a:r>
            <a:r>
              <a:rPr lang="cs-CZ" sz="2200" dirty="0"/>
              <a:t> to </a:t>
            </a:r>
            <a:r>
              <a:rPr lang="cs-CZ" sz="2200" dirty="0" err="1"/>
              <a:t>identify</a:t>
            </a:r>
            <a:r>
              <a:rPr lang="cs-CZ" sz="2200" dirty="0"/>
              <a:t> </a:t>
            </a:r>
            <a:r>
              <a:rPr lang="cs-CZ" sz="2200" dirty="0" err="1">
                <a:solidFill>
                  <a:srgbClr val="FF0000"/>
                </a:solidFill>
              </a:rPr>
              <a:t>mathematical</a:t>
            </a:r>
            <a:r>
              <a:rPr lang="cs-CZ" sz="2200" dirty="0"/>
              <a:t> </a:t>
            </a:r>
            <a:r>
              <a:rPr lang="cs-CZ" sz="2200" dirty="0" err="1"/>
              <a:t>weaknesses</a:t>
            </a:r>
            <a:r>
              <a:rPr lang="cs-CZ" sz="2200" dirty="0"/>
              <a:t>, and to </a:t>
            </a:r>
            <a:r>
              <a:rPr lang="cs-CZ" sz="2200" dirty="0" err="1"/>
              <a:t>seek</a:t>
            </a:r>
            <a:r>
              <a:rPr lang="cs-CZ" sz="2200" dirty="0"/>
              <a:t> and </a:t>
            </a:r>
            <a:r>
              <a:rPr lang="cs-CZ" sz="2200" dirty="0" err="1"/>
              <a:t>accept</a:t>
            </a:r>
            <a:r>
              <a:rPr lang="cs-CZ" sz="2200" dirty="0"/>
              <a:t> </a:t>
            </a:r>
            <a:r>
              <a:rPr lang="cs-CZ" sz="2200" dirty="0" err="1"/>
              <a:t>help</a:t>
            </a:r>
            <a:endParaRPr lang="cs-CZ" sz="2200" dirty="0"/>
          </a:p>
          <a:p>
            <a:pPr lvl="1"/>
            <a:r>
              <a:rPr lang="cs-CZ" sz="2200" dirty="0">
                <a:solidFill>
                  <a:srgbClr val="FF0000"/>
                </a:solidFill>
              </a:rPr>
              <a:t>MS</a:t>
            </a:r>
            <a:r>
              <a:rPr lang="cs-CZ" sz="2200" dirty="0"/>
              <a:t>LS </a:t>
            </a:r>
            <a:r>
              <a:rPr lang="cs-CZ" sz="2200" dirty="0" err="1"/>
              <a:t>facilitates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development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confidence</a:t>
            </a:r>
            <a:r>
              <a:rPr lang="cs-CZ" sz="2200" dirty="0"/>
              <a:t> in </a:t>
            </a:r>
            <a:r>
              <a:rPr lang="cs-CZ" sz="2200" dirty="0" err="1"/>
              <a:t>own</a:t>
            </a:r>
            <a:r>
              <a:rPr lang="cs-CZ" sz="2200" dirty="0"/>
              <a:t> </a:t>
            </a:r>
            <a:r>
              <a:rPr lang="cs-CZ" sz="2200" dirty="0" err="1">
                <a:solidFill>
                  <a:srgbClr val="FF0000"/>
                </a:solidFill>
              </a:rPr>
              <a:t>mathematical</a:t>
            </a:r>
            <a:r>
              <a:rPr lang="cs-CZ" sz="2200" dirty="0">
                <a:solidFill>
                  <a:srgbClr val="FF0000"/>
                </a:solidFill>
              </a:rPr>
              <a:t> and </a:t>
            </a:r>
            <a:r>
              <a:rPr lang="cs-CZ" sz="2200" dirty="0" err="1">
                <a:solidFill>
                  <a:srgbClr val="FF0000"/>
                </a:solidFill>
              </a:rPr>
              <a:t>statistical</a:t>
            </a:r>
            <a:r>
              <a:rPr lang="cs-CZ" sz="2200" dirty="0"/>
              <a:t> </a:t>
            </a:r>
            <a:r>
              <a:rPr lang="cs-CZ" sz="2200" dirty="0" err="1"/>
              <a:t>skills</a:t>
            </a:r>
            <a:r>
              <a:rPr lang="cs-CZ" sz="2200" dirty="0"/>
              <a:t> </a:t>
            </a:r>
          </a:p>
          <a:p>
            <a:pPr lvl="1"/>
            <a:r>
              <a:rPr lang="cs-CZ" sz="2200" dirty="0">
                <a:solidFill>
                  <a:srgbClr val="FF0000"/>
                </a:solidFill>
              </a:rPr>
              <a:t>MS</a:t>
            </a:r>
            <a:r>
              <a:rPr lang="cs-CZ" sz="2200" dirty="0"/>
              <a:t>LS </a:t>
            </a:r>
            <a:r>
              <a:rPr lang="cs-CZ" sz="2200" dirty="0" err="1"/>
              <a:t>helps</a:t>
            </a:r>
            <a:r>
              <a:rPr lang="cs-CZ" sz="2200" dirty="0"/>
              <a:t> </a:t>
            </a:r>
            <a:r>
              <a:rPr lang="cs-CZ" sz="2200" dirty="0" err="1"/>
              <a:t>building</a:t>
            </a:r>
            <a:r>
              <a:rPr lang="cs-CZ" sz="2200" dirty="0"/>
              <a:t> </a:t>
            </a:r>
            <a:r>
              <a:rPr lang="cs-CZ" sz="2200" dirty="0" err="1">
                <a:solidFill>
                  <a:srgbClr val="FF0000"/>
                </a:solidFill>
              </a:rPr>
              <a:t>mathematical</a:t>
            </a:r>
            <a:r>
              <a:rPr lang="cs-CZ" sz="2200" dirty="0">
                <a:solidFill>
                  <a:srgbClr val="FF0000"/>
                </a:solidFill>
              </a:rPr>
              <a:t> and </a:t>
            </a:r>
            <a:r>
              <a:rPr lang="cs-CZ" sz="2200" dirty="0" err="1">
                <a:solidFill>
                  <a:srgbClr val="FF0000"/>
                </a:solidFill>
              </a:rPr>
              <a:t>statistical</a:t>
            </a:r>
            <a:r>
              <a:rPr lang="cs-CZ" sz="2200" dirty="0"/>
              <a:t> fitness, </a:t>
            </a:r>
            <a:r>
              <a:rPr lang="cs-CZ" sz="2200" dirty="0" err="1"/>
              <a:t>confidence</a:t>
            </a:r>
            <a:r>
              <a:rPr lang="cs-CZ" sz="2200" dirty="0"/>
              <a:t> and </a:t>
            </a:r>
            <a:r>
              <a:rPr lang="cs-CZ" sz="2200" dirty="0" err="1"/>
              <a:t>transferability</a:t>
            </a:r>
            <a:r>
              <a:rPr lang="cs-CZ" sz="2200" dirty="0"/>
              <a:t>, </a:t>
            </a:r>
            <a:r>
              <a:rPr lang="cs-CZ" sz="2200" dirty="0" err="1"/>
              <a:t>all</a:t>
            </a:r>
            <a:r>
              <a:rPr lang="cs-CZ" sz="2200" dirty="0"/>
              <a:t> </a:t>
            </a:r>
            <a:r>
              <a:rPr lang="cs-CZ" sz="2200" dirty="0" err="1"/>
              <a:t>with</a:t>
            </a:r>
            <a:r>
              <a:rPr lang="cs-CZ" sz="2200" dirty="0"/>
              <a:t> reference to </a:t>
            </a:r>
            <a:r>
              <a:rPr lang="cs-CZ" sz="2200" dirty="0" err="1"/>
              <a:t>specific</a:t>
            </a:r>
            <a:r>
              <a:rPr lang="cs-CZ" sz="2200" dirty="0"/>
              <a:t> </a:t>
            </a:r>
            <a:r>
              <a:rPr lang="cs-CZ" sz="2200" dirty="0" err="1"/>
              <a:t>courses</a:t>
            </a:r>
            <a:r>
              <a:rPr lang="cs-CZ" sz="2200" dirty="0"/>
              <a:t> </a:t>
            </a:r>
            <a:r>
              <a:rPr lang="cs-CZ" sz="2200" dirty="0" err="1"/>
              <a:t>being</a:t>
            </a:r>
            <a:r>
              <a:rPr lang="cs-CZ" sz="2200" dirty="0"/>
              <a:t> </a:t>
            </a:r>
            <a:r>
              <a:rPr lang="cs-CZ" sz="2200" dirty="0" err="1"/>
              <a:t>taken</a:t>
            </a:r>
            <a:r>
              <a:rPr lang="cs-CZ" sz="2200" dirty="0"/>
              <a:t> by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students</a:t>
            </a:r>
            <a:r>
              <a:rPr lang="cs-CZ" sz="2200" dirty="0"/>
              <a:t> and/</a:t>
            </a:r>
            <a:r>
              <a:rPr lang="cs-CZ" sz="2200" dirty="0" err="1"/>
              <a:t>or</a:t>
            </a:r>
            <a:r>
              <a:rPr lang="cs-CZ" sz="2200" dirty="0"/>
              <a:t> </a:t>
            </a:r>
            <a:r>
              <a:rPr lang="cs-CZ" sz="2200" dirty="0" err="1"/>
              <a:t>real</a:t>
            </a:r>
            <a:r>
              <a:rPr lang="cs-CZ" sz="2200" dirty="0"/>
              <a:t> </a:t>
            </a:r>
            <a:r>
              <a:rPr lang="cs-CZ" sz="2200" dirty="0" err="1"/>
              <a:t>life</a:t>
            </a:r>
            <a:endParaRPr lang="cs-CZ" sz="22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C11D74C-C839-D9E9-CAB3-216C4402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639" y="242000"/>
            <a:ext cx="2134262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6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C26C-4C55-65CA-7DEB-8FCC5D11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 Project </a:t>
            </a:r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DA43AB-13DA-4185-C3A3-28F3EACDA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8/2021 – 7/2023 (2 </a:t>
            </a:r>
            <a:r>
              <a:rPr lang="cs-CZ" dirty="0" err="1"/>
              <a:t>years</a:t>
            </a:r>
            <a:r>
              <a:rPr lang="cs-CZ" dirty="0"/>
              <a:t>)</a:t>
            </a:r>
          </a:p>
          <a:p>
            <a:r>
              <a:rPr lang="cs-CZ" dirty="0" err="1"/>
              <a:t>Objective</a:t>
            </a:r>
            <a:r>
              <a:rPr lang="cs-CZ" dirty="0"/>
              <a:t>: to </a:t>
            </a:r>
            <a:r>
              <a:rPr lang="cs-CZ" dirty="0" err="1"/>
              <a:t>improve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Czech Republic and </a:t>
            </a:r>
            <a:r>
              <a:rPr lang="cs-CZ" dirty="0" err="1"/>
              <a:t>Norway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area </a:t>
            </a:r>
            <a:r>
              <a:rPr lang="cs-CZ" dirty="0" err="1"/>
              <a:t>of</a:t>
            </a:r>
            <a:r>
              <a:rPr lang="cs-CZ" dirty="0"/>
              <a:t> learning support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mathematics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r>
              <a:rPr lang="cs-CZ" dirty="0"/>
              <a:t> in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endParaRPr lang="cs-CZ" dirty="0"/>
          </a:p>
          <a:p>
            <a:r>
              <a:rPr lang="cs-CZ" dirty="0" err="1"/>
              <a:t>Outputs</a:t>
            </a:r>
            <a:endParaRPr lang="cs-CZ" dirty="0"/>
          </a:p>
          <a:p>
            <a:pPr lvl="1"/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introductory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staff</a:t>
            </a:r>
            <a:r>
              <a:rPr lang="cs-CZ" dirty="0"/>
              <a:t> </a:t>
            </a:r>
            <a:r>
              <a:rPr lang="cs-CZ" dirty="0" err="1"/>
              <a:t>providing</a:t>
            </a:r>
            <a:r>
              <a:rPr lang="cs-CZ" dirty="0"/>
              <a:t> </a:t>
            </a:r>
            <a:r>
              <a:rPr lang="cs-CZ" dirty="0" err="1"/>
              <a:t>mathematics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r>
              <a:rPr lang="cs-CZ" dirty="0"/>
              <a:t> support („</a:t>
            </a:r>
            <a:r>
              <a:rPr lang="cs-CZ" dirty="0" err="1"/>
              <a:t>tutors</a:t>
            </a:r>
            <a:r>
              <a:rPr lang="cs-CZ" dirty="0"/>
              <a:t>“), </a:t>
            </a: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remote</a:t>
            </a:r>
            <a:r>
              <a:rPr lang="cs-CZ" dirty="0"/>
              <a:t> support</a:t>
            </a:r>
          </a:p>
          <a:p>
            <a:pPr lvl="1"/>
            <a:r>
              <a:rPr lang="cs-CZ" dirty="0"/>
              <a:t>handbook on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practices</a:t>
            </a:r>
            <a:r>
              <a:rPr lang="cs-CZ" dirty="0"/>
              <a:t> </a:t>
            </a:r>
            <a:r>
              <a:rPr lang="cs-CZ" dirty="0" err="1"/>
              <a:t>describing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set up, </a:t>
            </a:r>
            <a:r>
              <a:rPr lang="cs-CZ" dirty="0" err="1"/>
              <a:t>manage</a:t>
            </a:r>
            <a:r>
              <a:rPr lang="cs-CZ" dirty="0"/>
              <a:t> and </a:t>
            </a:r>
            <a:r>
              <a:rPr lang="cs-CZ" dirty="0" err="1"/>
              <a:t>maintain</a:t>
            </a:r>
            <a:r>
              <a:rPr lang="cs-CZ" dirty="0"/>
              <a:t> </a:t>
            </a:r>
            <a:r>
              <a:rPr lang="cs-CZ" dirty="0" err="1"/>
              <a:t>Mathematics</a:t>
            </a:r>
            <a:r>
              <a:rPr lang="cs-CZ" dirty="0"/>
              <a:t> Support </a:t>
            </a:r>
            <a:r>
              <a:rPr lang="cs-CZ" dirty="0" err="1"/>
              <a:t>Centres</a:t>
            </a:r>
            <a:endParaRPr lang="cs-CZ" dirty="0"/>
          </a:p>
          <a:p>
            <a:r>
              <a:rPr lang="cs-CZ" dirty="0"/>
              <a:t>5 </a:t>
            </a:r>
            <a:r>
              <a:rPr lang="cs-CZ" dirty="0" err="1"/>
              <a:t>partners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C11D74C-C839-D9E9-CAB3-216C4402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639" y="242000"/>
            <a:ext cx="2134262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7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C26C-4C55-65CA-7DEB-8FCC5D11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Partners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DA43AB-13DA-4185-C3A3-28F3EACDA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Brno University </a:t>
            </a:r>
            <a:r>
              <a:rPr lang="cs-CZ" dirty="0" err="1"/>
              <a:t>of</a:t>
            </a:r>
            <a:r>
              <a:rPr lang="cs-CZ" dirty="0"/>
              <a:t> Technology</a:t>
            </a:r>
          </a:p>
          <a:p>
            <a:endParaRPr lang="cs-CZ" dirty="0"/>
          </a:p>
          <a:p>
            <a:r>
              <a:rPr lang="cs-CZ" dirty="0"/>
              <a:t>Masaryk University</a:t>
            </a:r>
          </a:p>
          <a:p>
            <a:endParaRPr lang="cs-CZ" dirty="0"/>
          </a:p>
          <a:p>
            <a:r>
              <a:rPr lang="cs-CZ" dirty="0"/>
              <a:t>Tomas </a:t>
            </a:r>
            <a:r>
              <a:rPr lang="cs-CZ" dirty="0" err="1"/>
              <a:t>Bata</a:t>
            </a:r>
            <a:r>
              <a:rPr lang="cs-CZ" dirty="0"/>
              <a:t> University in </a:t>
            </a:r>
            <a:r>
              <a:rPr lang="cs-CZ" dirty="0" err="1"/>
              <a:t>Zlin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Arctic</a:t>
            </a:r>
            <a:r>
              <a:rPr lang="cs-CZ" dirty="0"/>
              <a:t>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Norway</a:t>
            </a:r>
            <a:endParaRPr lang="cs-CZ" dirty="0"/>
          </a:p>
          <a:p>
            <a:endParaRPr lang="cs-CZ" dirty="0"/>
          </a:p>
          <a:p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Agder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C11D74C-C839-D9E9-CAB3-216C4402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639" y="242000"/>
            <a:ext cx="2134262" cy="149602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451AA5E-6CC0-EEFD-2917-E0255A1B5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469" y="4404561"/>
            <a:ext cx="2222500" cy="1041400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4EB62436-3F42-4C57-79CD-948305DE3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955" y="1383801"/>
            <a:ext cx="2767292" cy="883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34459CE-28B2-8604-A797-AEFA71F8F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091" y="5658348"/>
            <a:ext cx="1879600" cy="4699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1D4BCC2-07EB-1DE4-CED2-35ED6934F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5361" y="2617763"/>
            <a:ext cx="2590716" cy="907061"/>
          </a:xfrm>
          <a:prstGeom prst="rect">
            <a:avLst/>
          </a:prstGeom>
        </p:spPr>
      </p:pic>
      <p:pic>
        <p:nvPicPr>
          <p:cNvPr id="1028" name="Picture 4" descr="VIZUAL.UTB.CZ">
            <a:extLst>
              <a:ext uri="{FF2B5EF4-FFF2-40B4-BE49-F238E27FC236}">
                <a16:creationId xmlns:a16="http://schemas.microsoft.com/office/drawing/2014/main" id="{3BBEE9E6-832B-9652-2583-3BDE3969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600" y="3292226"/>
            <a:ext cx="2420001" cy="141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5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C26C-4C55-65CA-7DEB-8FCC5D11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Outputs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DA43AB-13DA-4185-C3A3-28F3EACDA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https://msls-net.ceitec.cz/en/text/detail/130</a:t>
            </a:r>
            <a:endParaRPr lang="cs-CZ" dirty="0"/>
          </a:p>
          <a:p>
            <a:r>
              <a:rPr lang="cs-CZ" dirty="0" err="1"/>
              <a:t>Interactive</a:t>
            </a:r>
            <a:r>
              <a:rPr lang="cs-CZ" dirty="0"/>
              <a:t> </a:t>
            </a:r>
            <a:r>
              <a:rPr lang="cs-CZ" dirty="0" err="1"/>
              <a:t>scenarios</a:t>
            </a:r>
            <a:endParaRPr lang="cs-CZ" dirty="0"/>
          </a:p>
          <a:p>
            <a:r>
              <a:rPr lang="cs-CZ" dirty="0" err="1"/>
              <a:t>DOs</a:t>
            </a:r>
            <a:r>
              <a:rPr lang="cs-CZ" dirty="0"/>
              <a:t> and </a:t>
            </a:r>
            <a:r>
              <a:rPr lang="cs-CZ" dirty="0" err="1"/>
              <a:t>DON‘Ts</a:t>
            </a:r>
            <a:endParaRPr lang="cs-CZ" dirty="0"/>
          </a:p>
          <a:p>
            <a:r>
              <a:rPr lang="cs-CZ" dirty="0"/>
              <a:t>Video </a:t>
            </a:r>
            <a:r>
              <a:rPr lang="cs-CZ" dirty="0" err="1"/>
              <a:t>tutorials</a:t>
            </a:r>
            <a:r>
              <a:rPr lang="cs-CZ" dirty="0"/>
              <a:t> and </a:t>
            </a:r>
            <a:r>
              <a:rPr lang="cs-CZ" dirty="0" err="1"/>
              <a:t>experience</a:t>
            </a:r>
            <a:endParaRPr lang="cs-CZ" dirty="0"/>
          </a:p>
          <a:p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 </a:t>
            </a:r>
            <a:r>
              <a:rPr lang="cs-CZ" dirty="0" err="1"/>
              <a:t>guide</a:t>
            </a:r>
            <a:endParaRPr lang="cs-CZ" dirty="0"/>
          </a:p>
          <a:p>
            <a:r>
              <a:rPr lang="cs-CZ" dirty="0"/>
              <a:t>Handbook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Practice</a:t>
            </a:r>
            <a:endParaRPr lang="cs-CZ" dirty="0"/>
          </a:p>
          <a:p>
            <a:pPr lvl="1"/>
            <a:r>
              <a:rPr lang="cs-CZ" sz="2800" dirty="0"/>
              <a:t>Part 1: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Essence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Support </a:t>
            </a:r>
            <a:r>
              <a:rPr lang="cs-CZ" sz="2800" dirty="0" err="1"/>
              <a:t>Centres</a:t>
            </a:r>
            <a:endParaRPr lang="cs-CZ" sz="2800" dirty="0"/>
          </a:p>
          <a:p>
            <a:pPr lvl="1"/>
            <a:r>
              <a:rPr lang="cs-CZ" sz="2800" dirty="0"/>
              <a:t>Part 2: Case </a:t>
            </a:r>
            <a:r>
              <a:rPr lang="cs-CZ" sz="2800" dirty="0" err="1"/>
              <a:t>Studies</a:t>
            </a:r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C11D74C-C839-D9E9-CAB3-216C44027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639" y="242000"/>
            <a:ext cx="2134262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C26C-4C55-65CA-7DEB-8FCC5D11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91675" cy="1325563"/>
          </a:xfrm>
        </p:spPr>
        <p:txBody>
          <a:bodyPr/>
          <a:lstStyle/>
          <a:p>
            <a:r>
              <a:rPr lang="cs-CZ" dirty="0"/>
              <a:t>3 </a:t>
            </a:r>
            <a:r>
              <a:rPr lang="cs-CZ" dirty="0" err="1"/>
              <a:t>Quiz</a:t>
            </a:r>
            <a:r>
              <a:rPr lang="cs-CZ" dirty="0"/>
              <a:t>/</a:t>
            </a:r>
            <a:r>
              <a:rPr lang="cs-CZ" dirty="0" err="1"/>
              <a:t>competition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DA43AB-13DA-4185-C3A3-28F3EACDA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err="1"/>
              <a:t>Topic</a:t>
            </a:r>
            <a:r>
              <a:rPr lang="cs-CZ" sz="3600" dirty="0"/>
              <a:t>: </a:t>
            </a:r>
            <a:r>
              <a:rPr lang="cs-CZ" sz="3600" dirty="0" err="1"/>
              <a:t>Aspects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learning support </a:t>
            </a:r>
            <a:r>
              <a:rPr lang="cs-CZ" sz="3600" dirty="0" err="1"/>
              <a:t>provision</a:t>
            </a:r>
            <a:endParaRPr lang="cs-CZ" sz="3600" dirty="0"/>
          </a:p>
          <a:p>
            <a:r>
              <a:rPr lang="cs-CZ" sz="3600" dirty="0"/>
              <a:t>Make a pair </a:t>
            </a:r>
            <a:r>
              <a:rPr lang="cs-CZ" sz="3600" dirty="0" err="1"/>
              <a:t>with</a:t>
            </a:r>
            <a:r>
              <a:rPr lang="cs-CZ" sz="3600" dirty="0"/>
              <a:t> </a:t>
            </a:r>
            <a:r>
              <a:rPr lang="cs-CZ" sz="3600" dirty="0" err="1"/>
              <a:t>your</a:t>
            </a:r>
            <a:r>
              <a:rPr lang="cs-CZ" sz="3600" dirty="0"/>
              <a:t> </a:t>
            </a:r>
            <a:r>
              <a:rPr lang="cs-CZ" sz="3600" dirty="0" err="1"/>
              <a:t>neighbour</a:t>
            </a:r>
            <a:endParaRPr lang="cs-CZ" sz="3600" dirty="0"/>
          </a:p>
          <a:p>
            <a:r>
              <a:rPr lang="cs-CZ" sz="3600" dirty="0"/>
              <a:t>Open </a:t>
            </a:r>
            <a:r>
              <a:rPr lang="cs-CZ" sz="3600" dirty="0">
                <a:hlinkClick r:id="rId2"/>
              </a:rPr>
              <a:t>https://nearpod.com</a:t>
            </a:r>
            <a:endParaRPr lang="cs-CZ" sz="3600" dirty="0"/>
          </a:p>
          <a:p>
            <a:r>
              <a:rPr lang="cs-CZ" sz="3600" dirty="0"/>
              <a:t>Enter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code</a:t>
            </a:r>
            <a:r>
              <a:rPr lang="cs-CZ" sz="3600" dirty="0"/>
              <a:t> </a:t>
            </a:r>
            <a:r>
              <a:rPr lang="cs-CZ" sz="3600" dirty="0" err="1"/>
              <a:t>you</a:t>
            </a:r>
            <a:r>
              <a:rPr lang="cs-CZ" sz="3600" dirty="0"/>
              <a:t> </a:t>
            </a:r>
            <a:r>
              <a:rPr lang="cs-CZ" sz="3600" dirty="0" err="1"/>
              <a:t>found</a:t>
            </a:r>
            <a:r>
              <a:rPr lang="cs-CZ" sz="3600" dirty="0"/>
              <a:t> on </a:t>
            </a:r>
            <a:r>
              <a:rPr lang="cs-CZ" sz="3600" dirty="0" err="1"/>
              <a:t>the</a:t>
            </a:r>
            <a:r>
              <a:rPr lang="cs-CZ" sz="3600" dirty="0"/>
              <a:t> workshop </a:t>
            </a:r>
            <a:r>
              <a:rPr lang="cs-CZ" sz="3600" dirty="0" err="1"/>
              <a:t>page</a:t>
            </a:r>
            <a:endParaRPr lang="cs-CZ" sz="3600" dirty="0"/>
          </a:p>
          <a:p>
            <a:r>
              <a:rPr lang="cs-CZ" sz="3600" dirty="0" err="1"/>
              <a:t>Follow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instructions</a:t>
            </a:r>
            <a:r>
              <a:rPr lang="cs-CZ" sz="3600" dirty="0"/>
              <a:t> </a:t>
            </a:r>
            <a:r>
              <a:rPr lang="cs-CZ" sz="3600" dirty="0" err="1"/>
              <a:t>that</a:t>
            </a:r>
            <a:r>
              <a:rPr lang="cs-CZ" sz="3600" dirty="0"/>
              <a:t> </a:t>
            </a:r>
            <a:r>
              <a:rPr lang="cs-CZ" sz="3600" dirty="0" err="1"/>
              <a:t>appear</a:t>
            </a:r>
            <a:endParaRPr lang="cs-CZ" sz="3600" dirty="0"/>
          </a:p>
          <a:p>
            <a:r>
              <a:rPr lang="cs-CZ" sz="3600" dirty="0"/>
              <a:t>...</a:t>
            </a:r>
          </a:p>
          <a:p>
            <a:r>
              <a:rPr lang="cs-CZ" sz="3600" dirty="0" err="1"/>
              <a:t>Collect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prize</a:t>
            </a:r>
            <a:r>
              <a:rPr lang="cs-CZ" sz="3600" dirty="0"/>
              <a:t> </a:t>
            </a:r>
            <a:r>
              <a:rPr lang="cs-CZ" sz="3600" dirty="0">
                <a:sym typeface="Wingdings" pitchFamily="2" charset="2"/>
              </a:rPr>
              <a:t></a:t>
            </a:r>
            <a:endParaRPr lang="cs-CZ" sz="3600" dirty="0"/>
          </a:p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C11D74C-C839-D9E9-CAB3-216C44027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639" y="242000"/>
            <a:ext cx="2134262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3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C26C-4C55-65CA-7DEB-8FCC5D11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05713" cy="1325563"/>
          </a:xfrm>
        </p:spPr>
        <p:txBody>
          <a:bodyPr/>
          <a:lstStyle/>
          <a:p>
            <a:r>
              <a:rPr lang="cs-CZ" dirty="0"/>
              <a:t>4 Video feedback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DA43AB-13DA-4185-C3A3-28F3EACDA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Topic</a:t>
            </a:r>
            <a:r>
              <a:rPr lang="cs-CZ" sz="3600" dirty="0"/>
              <a:t>: Feedback </a:t>
            </a:r>
            <a:r>
              <a:rPr lang="cs-CZ" sz="3600" dirty="0" err="1"/>
              <a:t>from</a:t>
            </a:r>
            <a:r>
              <a:rPr lang="cs-CZ" sz="3600" dirty="0"/>
              <a:t> a </a:t>
            </a:r>
            <a:r>
              <a:rPr lang="cs-CZ" sz="3600" dirty="0" err="1"/>
              <a:t>former</a:t>
            </a:r>
            <a:r>
              <a:rPr lang="cs-CZ" sz="3600" dirty="0"/>
              <a:t> student tutor and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coordinator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an</a:t>
            </a:r>
            <a:r>
              <a:rPr lang="cs-CZ" sz="3600" dirty="0"/>
              <a:t> on-campus drop-in support </a:t>
            </a:r>
            <a:r>
              <a:rPr lang="cs-CZ" sz="3600" dirty="0" err="1"/>
              <a:t>service</a:t>
            </a:r>
            <a:endParaRPr lang="cs-CZ" sz="3600" dirty="0"/>
          </a:p>
          <a:p>
            <a:r>
              <a:rPr lang="cs-CZ" sz="3600" dirty="0"/>
              <a:t>Martin </a:t>
            </a:r>
            <a:r>
              <a:rPr lang="cs-CZ" sz="3600" dirty="0" err="1"/>
              <a:t>Nordskog</a:t>
            </a:r>
            <a:r>
              <a:rPr lang="cs-CZ" sz="3600" dirty="0"/>
              <a:t> (University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Agder</a:t>
            </a:r>
            <a:r>
              <a:rPr lang="cs-CZ" sz="3600" dirty="0"/>
              <a:t>)</a:t>
            </a:r>
          </a:p>
          <a:p>
            <a:r>
              <a:rPr lang="cs-CZ" sz="3600" dirty="0" err="1"/>
              <a:t>Question</a:t>
            </a:r>
            <a:r>
              <a:rPr lang="cs-CZ" sz="3600" dirty="0"/>
              <a:t> 1: </a:t>
            </a:r>
            <a:r>
              <a:rPr lang="cs-CZ" sz="3600" dirty="0" err="1"/>
              <a:t>What</a:t>
            </a:r>
            <a:r>
              <a:rPr lang="cs-CZ" sz="3600" dirty="0"/>
              <a:t> </a:t>
            </a:r>
            <a:r>
              <a:rPr lang="cs-CZ" sz="3600" dirty="0" err="1"/>
              <a:t>can</a:t>
            </a:r>
            <a:r>
              <a:rPr lang="cs-CZ" sz="3600" dirty="0"/>
              <a:t> </a:t>
            </a:r>
            <a:r>
              <a:rPr lang="cs-CZ" sz="3600" dirty="0" err="1"/>
              <a:t>students</a:t>
            </a:r>
            <a:r>
              <a:rPr lang="cs-CZ" sz="3600" dirty="0"/>
              <a:t> </a:t>
            </a:r>
            <a:r>
              <a:rPr lang="cs-CZ" sz="3600" dirty="0" err="1"/>
              <a:t>expect</a:t>
            </a:r>
            <a:r>
              <a:rPr lang="cs-CZ" sz="3600" dirty="0"/>
              <a:t> </a:t>
            </a:r>
            <a:r>
              <a:rPr lang="cs-CZ" sz="3600" dirty="0" err="1"/>
              <a:t>from</a:t>
            </a:r>
            <a:r>
              <a:rPr lang="cs-CZ" sz="3600" dirty="0"/>
              <a:t> </a:t>
            </a:r>
            <a:r>
              <a:rPr lang="cs-CZ" sz="3600" dirty="0" err="1"/>
              <a:t>visiting</a:t>
            </a:r>
            <a:r>
              <a:rPr lang="cs-CZ" sz="3600" dirty="0"/>
              <a:t> a support centre?</a:t>
            </a:r>
          </a:p>
          <a:p>
            <a:r>
              <a:rPr lang="cs-CZ" sz="3600" dirty="0" err="1"/>
              <a:t>Question</a:t>
            </a:r>
            <a:r>
              <a:rPr lang="cs-CZ" sz="3600" dirty="0"/>
              <a:t> 4: </a:t>
            </a:r>
            <a:r>
              <a:rPr lang="cs-CZ" sz="3600" dirty="0" err="1"/>
              <a:t>What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ideal</a:t>
            </a:r>
            <a:r>
              <a:rPr lang="cs-CZ" sz="3600" dirty="0"/>
              <a:t> support </a:t>
            </a:r>
            <a:r>
              <a:rPr lang="cs-CZ" sz="3600" dirty="0" err="1"/>
              <a:t>strategy</a:t>
            </a:r>
            <a:r>
              <a:rPr lang="cs-CZ" sz="3600" dirty="0"/>
              <a:t>?</a:t>
            </a:r>
          </a:p>
          <a:p>
            <a:r>
              <a:rPr lang="cs-CZ" sz="3600" dirty="0">
                <a:hlinkClick r:id="rId2"/>
              </a:rPr>
              <a:t>https://msls-net.ceitec.cz/file/download/283</a:t>
            </a:r>
            <a:endParaRPr lang="cs-CZ" sz="3600" dirty="0"/>
          </a:p>
          <a:p>
            <a:endParaRPr lang="cs-CZ" sz="3600" dirty="0"/>
          </a:p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C11D74C-C839-D9E9-CAB3-216C44027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639" y="242000"/>
            <a:ext cx="2134262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C26C-4C55-65CA-7DEB-8FCC5D11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05713" cy="1325563"/>
          </a:xfrm>
        </p:spPr>
        <p:txBody>
          <a:bodyPr/>
          <a:lstStyle/>
          <a:p>
            <a:r>
              <a:rPr lang="cs-CZ" dirty="0"/>
              <a:t>5 </a:t>
            </a:r>
            <a:r>
              <a:rPr lang="cs-CZ" dirty="0" err="1"/>
              <a:t>Discord</a:t>
            </a:r>
            <a:r>
              <a:rPr lang="cs-CZ" dirty="0"/>
              <a:t> </a:t>
            </a:r>
            <a:r>
              <a:rPr lang="cs-CZ" dirty="0" err="1"/>
              <a:t>tutorial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DA43AB-13DA-4185-C3A3-28F3EACDA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Topic</a:t>
            </a:r>
            <a:r>
              <a:rPr lang="cs-CZ" sz="3600" dirty="0"/>
              <a:t>: </a:t>
            </a:r>
            <a:r>
              <a:rPr lang="cs-CZ" sz="3600" dirty="0" err="1"/>
              <a:t>Using</a:t>
            </a:r>
            <a:r>
              <a:rPr lang="cs-CZ" sz="3600" dirty="0"/>
              <a:t> </a:t>
            </a:r>
            <a:r>
              <a:rPr lang="cs-CZ" sz="3600" dirty="0" err="1"/>
              <a:t>Discord</a:t>
            </a:r>
            <a:r>
              <a:rPr lang="cs-CZ" sz="3600" dirty="0"/>
              <a:t> </a:t>
            </a:r>
            <a:r>
              <a:rPr lang="cs-CZ" sz="3600" dirty="0" err="1"/>
              <a:t>for</a:t>
            </a:r>
            <a:r>
              <a:rPr lang="cs-CZ" sz="3600" dirty="0"/>
              <a:t> </a:t>
            </a:r>
            <a:r>
              <a:rPr lang="cs-CZ" sz="3600" dirty="0" err="1"/>
              <a:t>supporting</a:t>
            </a:r>
            <a:r>
              <a:rPr lang="cs-CZ" sz="3600" dirty="0"/>
              <a:t> </a:t>
            </a:r>
            <a:r>
              <a:rPr lang="cs-CZ" sz="3600" dirty="0" err="1"/>
              <a:t>remote</a:t>
            </a:r>
            <a:r>
              <a:rPr lang="cs-CZ" sz="3600" dirty="0"/>
              <a:t> </a:t>
            </a:r>
            <a:r>
              <a:rPr lang="cs-CZ" sz="3600" dirty="0" err="1"/>
              <a:t>learners</a:t>
            </a:r>
            <a:r>
              <a:rPr lang="cs-CZ" sz="3600" dirty="0"/>
              <a:t> and </a:t>
            </a:r>
            <a:r>
              <a:rPr lang="cs-CZ" sz="3600" dirty="0" err="1"/>
              <a:t>building</a:t>
            </a:r>
            <a:r>
              <a:rPr lang="cs-CZ" sz="3600" dirty="0"/>
              <a:t> a learning </a:t>
            </a:r>
            <a:r>
              <a:rPr lang="cs-CZ" sz="3600" dirty="0" err="1"/>
              <a:t>community</a:t>
            </a:r>
            <a:endParaRPr lang="cs-CZ" sz="3600" dirty="0"/>
          </a:p>
          <a:p>
            <a:r>
              <a:rPr lang="cs-CZ" sz="3600" dirty="0" err="1"/>
              <a:t>Tørris</a:t>
            </a:r>
            <a:r>
              <a:rPr lang="cs-CZ" sz="3600" dirty="0"/>
              <a:t> </a:t>
            </a:r>
            <a:r>
              <a:rPr lang="cs-CZ" sz="3600" dirty="0" err="1"/>
              <a:t>Koløen</a:t>
            </a:r>
            <a:r>
              <a:rPr lang="cs-CZ" sz="3600" dirty="0"/>
              <a:t> </a:t>
            </a:r>
            <a:r>
              <a:rPr lang="cs-CZ" sz="3600" dirty="0" err="1"/>
              <a:t>Bakke</a:t>
            </a:r>
            <a:r>
              <a:rPr lang="cs-CZ" sz="3600" dirty="0"/>
              <a:t>, </a:t>
            </a:r>
            <a:r>
              <a:rPr lang="cs-CZ" sz="3600" dirty="0" err="1"/>
              <a:t>Arlene</a:t>
            </a:r>
            <a:r>
              <a:rPr lang="cs-CZ" sz="3600" dirty="0"/>
              <a:t> </a:t>
            </a:r>
            <a:r>
              <a:rPr lang="cs-CZ" sz="3600" dirty="0" err="1"/>
              <a:t>Hall</a:t>
            </a:r>
            <a:r>
              <a:rPr lang="cs-CZ" sz="3600" dirty="0"/>
              <a:t> (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Arctic</a:t>
            </a:r>
            <a:r>
              <a:rPr lang="cs-CZ" sz="3600" dirty="0"/>
              <a:t> University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Norway</a:t>
            </a:r>
            <a:r>
              <a:rPr lang="cs-CZ" sz="3600" dirty="0"/>
              <a:t>)</a:t>
            </a:r>
          </a:p>
          <a:p>
            <a:r>
              <a:rPr lang="cs-CZ" sz="3600" dirty="0" err="1"/>
              <a:t>Download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Discord</a:t>
            </a:r>
            <a:r>
              <a:rPr lang="cs-CZ" sz="3600" dirty="0"/>
              <a:t> </a:t>
            </a:r>
            <a:r>
              <a:rPr lang="cs-CZ" sz="3600" dirty="0" err="1"/>
              <a:t>app</a:t>
            </a:r>
            <a:r>
              <a:rPr lang="cs-CZ" sz="3600" dirty="0"/>
              <a:t> (</a:t>
            </a:r>
            <a:r>
              <a:rPr lang="cs-CZ" sz="3600" dirty="0">
                <a:hlinkClick r:id="rId2"/>
              </a:rPr>
              <a:t>https://discord.com</a:t>
            </a:r>
            <a:r>
              <a:rPr lang="cs-CZ" sz="3600" dirty="0"/>
              <a:t>)</a:t>
            </a:r>
          </a:p>
          <a:p>
            <a:r>
              <a:rPr lang="cs-CZ" sz="3600" dirty="0" err="1"/>
              <a:t>Follow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instructions</a:t>
            </a:r>
            <a:r>
              <a:rPr lang="cs-CZ" sz="3600" dirty="0"/>
              <a:t> on </a:t>
            </a:r>
            <a:r>
              <a:rPr lang="cs-CZ" sz="3600" dirty="0" err="1"/>
              <a:t>the</a:t>
            </a:r>
            <a:r>
              <a:rPr lang="cs-CZ" sz="3600" dirty="0"/>
              <a:t> workshop </a:t>
            </a:r>
            <a:r>
              <a:rPr lang="cs-CZ" sz="3600" dirty="0" err="1"/>
              <a:t>page</a:t>
            </a:r>
            <a:endParaRPr lang="cs-CZ" sz="3600" dirty="0"/>
          </a:p>
          <a:p>
            <a:r>
              <a:rPr lang="cs-CZ" sz="3600" dirty="0" err="1"/>
              <a:t>If</a:t>
            </a:r>
            <a:r>
              <a:rPr lang="cs-CZ" sz="3600" dirty="0"/>
              <a:t> </a:t>
            </a:r>
            <a:r>
              <a:rPr lang="cs-CZ" sz="3600" dirty="0" err="1"/>
              <a:t>you</a:t>
            </a:r>
            <a:r>
              <a:rPr lang="cs-CZ" sz="3600" dirty="0"/>
              <a:t> </a:t>
            </a:r>
            <a:r>
              <a:rPr lang="cs-CZ" sz="3600" dirty="0" err="1"/>
              <a:t>need</a:t>
            </a:r>
            <a:r>
              <a:rPr lang="cs-CZ" sz="3600" dirty="0"/>
              <a:t> </a:t>
            </a:r>
            <a:r>
              <a:rPr lang="cs-CZ" sz="3600" dirty="0" err="1"/>
              <a:t>help</a:t>
            </a:r>
            <a:r>
              <a:rPr lang="cs-CZ" sz="3600" dirty="0"/>
              <a:t> </a:t>
            </a:r>
            <a:r>
              <a:rPr lang="cs-CZ" sz="3600" dirty="0" err="1"/>
              <a:t>ask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„</a:t>
            </a:r>
            <a:r>
              <a:rPr lang="cs-CZ" sz="3600" dirty="0" err="1"/>
              <a:t>tutors</a:t>
            </a:r>
            <a:r>
              <a:rPr lang="cs-CZ" sz="3600" dirty="0"/>
              <a:t>“ </a:t>
            </a:r>
            <a:r>
              <a:rPr lang="cs-CZ" sz="3600" dirty="0">
                <a:sym typeface="Wingdings" pitchFamily="2" charset="2"/>
              </a:rPr>
              <a:t></a:t>
            </a:r>
            <a:endParaRPr lang="cs-CZ" sz="3600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C11D74C-C839-D9E9-CAB3-216C44027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639" y="242000"/>
            <a:ext cx="2134262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96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T PowerPoint engelsk.potx" id="{24078B26-4E17-4361-8B9A-1CADD7167DC7}" vid="{D916DEC9-355A-4DDA-BDC2-C54C5C86F9F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593</Words>
  <Application>Microsoft Macintosh PowerPoint</Application>
  <PresentationFormat>Širokoúhlá obrazovka</PresentationFormat>
  <Paragraphs>77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Wingdings</vt:lpstr>
      <vt:lpstr>Arial</vt:lpstr>
      <vt:lpstr>Calibri</vt:lpstr>
      <vt:lpstr>Motiv Office</vt:lpstr>
      <vt:lpstr>Dark with pattern</vt:lpstr>
      <vt:lpstr>The role of tutors, students and technology in learning support provision </vt:lpstr>
      <vt:lpstr>Program of the workshop</vt:lpstr>
      <vt:lpstr>1 What is „learning support“?</vt:lpstr>
      <vt:lpstr>2 Project info</vt:lpstr>
      <vt:lpstr>Partners</vt:lpstr>
      <vt:lpstr>Outputs</vt:lpstr>
      <vt:lpstr>3 Quiz/competition</vt:lpstr>
      <vt:lpstr>4 Video feedback</vt:lpstr>
      <vt:lpstr>5 Discord tutorial</vt:lpstr>
      <vt:lpstr>6 Questions</vt:lpstr>
      <vt:lpstr>Thank you for joining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Terézia Černá</dc:creator>
  <cp:lastModifiedBy>Microsoft Office User</cp:lastModifiedBy>
  <cp:revision>38</cp:revision>
  <dcterms:created xsi:type="dcterms:W3CDTF">2021-09-06T19:16:07Z</dcterms:created>
  <dcterms:modified xsi:type="dcterms:W3CDTF">2024-04-20T19:53:35Z</dcterms:modified>
</cp:coreProperties>
</file>