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F194AEA-74F8-4C6A-2318-2153FAA548F8}"/>
              </a:ext>
            </a:extLst>
          </p:cNvPr>
          <p:cNvSpPr/>
          <p:nvPr/>
        </p:nvSpPr>
        <p:spPr>
          <a:xfrm>
            <a:off x="446538" y="3085761"/>
            <a:ext cx="11262865" cy="330479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F81EB2F-122F-F390-5966-C45EC823D41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81192" y="1020433"/>
            <a:ext cx="10993547" cy="1475009"/>
          </a:xfrm>
        </p:spPr>
        <p:txBody>
          <a:bodyPr/>
          <a:lstStyle>
            <a:lvl1pPr>
              <a:defRPr sz="36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4C4C0D3-D250-91A1-A316-A75C904EC2C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81192" y="2495443"/>
            <a:ext cx="10993547" cy="590318"/>
          </a:xfrm>
        </p:spPr>
        <p:txBody>
          <a:bodyPr anchor="t"/>
          <a:lstStyle>
            <a:lvl1pPr marL="0" indent="0">
              <a:buNone/>
              <a:defRPr sz="1600" cap="all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E5844F-E0C3-7C4B-CE05-4D1DA5CF3EE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378D2012-F742-7549-826A-B8E884EDC98B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C9D0315-0B76-39F3-EE6A-E84D41BF7F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9354910-F56F-A910-87F5-A89A56C77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558302" y="5956136"/>
            <a:ext cx="1016437" cy="365129"/>
          </a:xfrm>
        </p:spPr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2DEC0489-5F4B-4D4E-BEBD-B051A5CF36B5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418907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5191E11-70FB-5F1A-5BC3-30724D9FB76A}"/>
              </a:ext>
            </a:extLst>
          </p:cNvPr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59B0537-AE39-DF50-72D5-2D4AEB1583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Vertical Text Placeholder 2">
            <a:extLst>
              <a:ext uri="{FF2B5EF4-FFF2-40B4-BE49-F238E27FC236}">
                <a16:creationId xmlns:a16="http://schemas.microsoft.com/office/drawing/2014/main" id="{8570CB07-0342-2769-BE5D-C08CA7A13AF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F8E0A5-9B5F-E73C-FC9D-E2C210F469E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A01482-C3A3-E44D-8C8B-CBA5DFEBB36D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2B40DE-53EE-29A4-4E10-056B16317F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1958DF-FFE9-9C10-0FFE-7C296F81C0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84F5B3-C8AE-3E42-B653-12D0551D6B04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059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EDD69B6-B45D-9CC6-B5D4-25F56EA2DCFF}"/>
              </a:ext>
            </a:extLst>
          </p:cNvPr>
          <p:cNvSpPr/>
          <p:nvPr/>
        </p:nvSpPr>
        <p:spPr>
          <a:xfrm>
            <a:off x="8839203" y="599727"/>
            <a:ext cx="2906813" cy="5816946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>
            <a:extLst>
              <a:ext uri="{FF2B5EF4-FFF2-40B4-BE49-F238E27FC236}">
                <a16:creationId xmlns:a16="http://schemas.microsoft.com/office/drawing/2014/main" id="{F930B3EB-0D28-EF3F-A226-00E544741D0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839203" y="675723"/>
            <a:ext cx="2004163" cy="51830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Vertical Text Placeholder 2">
            <a:extLst>
              <a:ext uri="{FF2B5EF4-FFF2-40B4-BE49-F238E27FC236}">
                <a16:creationId xmlns:a16="http://schemas.microsoft.com/office/drawing/2014/main" id="{CD031C1A-1C42-E22E-F3E1-8BA70F601CE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774926" y="675723"/>
            <a:ext cx="7896282" cy="5183075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B32D0C-3D20-DEAC-D5F0-654A972F22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993672" y="5956136"/>
            <a:ext cx="1328138" cy="365129"/>
          </a:xfrm>
        </p:spPr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09FBEABF-F001-7746-968E-CCBD3E070940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41F3CD-329E-7927-BB1C-4A32FD106D6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774926" y="5951811"/>
            <a:ext cx="789628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9D349A-0603-1EB8-BB40-A4708BAD25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446617" y="5956136"/>
            <a:ext cx="1164195" cy="365129"/>
          </a:xfrm>
        </p:spPr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EF7274F4-D388-D043-9259-0C913E6BC1A6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092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031CC90C-463D-D10F-B1D1-2F1252BCD98D}"/>
              </a:ext>
            </a:extLst>
          </p:cNvPr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F9E639A-0891-2750-63D4-3183179F41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201D708-7879-B48B-AD6F-366FA5013B4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81192" y="2180496"/>
            <a:ext cx="11029611" cy="36783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1CC40A-2EB0-9517-CC29-E1A3706918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2559A1-0D68-5346-B468-B64634F73AAE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8324F9-775E-4A4D-40FE-6F35910926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B8CAA7-EF3C-BE2B-0D89-1CC0DD7A00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5DD2D9-6560-2A40-B54D-C0A11B524CA1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20581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AE5F2EC3-2547-5839-6E66-815FEA7651A5}"/>
              </a:ext>
            </a:extLst>
          </p:cNvPr>
          <p:cNvSpPr/>
          <p:nvPr/>
        </p:nvSpPr>
        <p:spPr>
          <a:xfrm>
            <a:off x="447818" y="5141972"/>
            <a:ext cx="11290855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1988AC4-DDE9-3860-D3B9-1D98192007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3043909"/>
            <a:ext cx="11029611" cy="1497503"/>
          </a:xfrm>
        </p:spPr>
        <p:txBody>
          <a:bodyPr/>
          <a:lstStyle>
            <a:lvl1pPr>
              <a:defRPr sz="36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D0674A1-4BED-816B-CDD4-876193CE01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1192" y="4541413"/>
            <a:ext cx="11029611" cy="600559"/>
          </a:xfrm>
        </p:spPr>
        <p:txBody>
          <a:bodyPr anchor="t"/>
          <a:lstStyle>
            <a:lvl1pPr marL="0" indent="0">
              <a:buNone/>
              <a:defRPr cap="all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D6F4FB-1D29-7157-173D-365484B6BFF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4857F0EF-71ED-314A-8DF2-609A8531559C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3C3879-ABC9-BC7A-D4F4-204A8C741A3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B6BC0B-6E4C-6282-DFA6-AC303340F3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B274FFD2-6CBF-8249-B226-D37F5DC19C4B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547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4E90FA2-8AA3-32DC-024D-0A4BCC8B4BDA}"/>
              </a:ext>
            </a:extLst>
          </p:cNvPr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A880288-3883-3C08-EF36-5A3D45B8ED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9F78B2F-07FE-C9FE-7178-8D02AB6FD7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81192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F3F7219-2B09-F25C-6694-A0A68E42093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88421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C1E664B-48B7-1695-7237-16D3225BAF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56AA80-9CDA-4E45-8BCB-E407D1E24A84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4B9D821-CB03-B77A-1AC4-3E06007F9E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313719-2679-AECF-5744-387641BE95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C2763A-0C6B-704B-931B-75BC1AA8EDBC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295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FF0428D1-CAE2-1D02-9387-6930231BA8D0}"/>
              </a:ext>
            </a:extLst>
          </p:cNvPr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FA20078-E6B2-4E3D-7849-4F98791E2F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7B3A476-23FC-7655-9D26-51A9EB7420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87214" y="2250896"/>
            <a:ext cx="5087072" cy="536002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074F032C-CDFC-C047-68C2-BC335C133B7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81192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13661D1-3C69-2650-8B01-F5098B9EE96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523731" y="2250896"/>
            <a:ext cx="5087072" cy="553376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662D2EDB-8B7E-D378-6F94-D8190C1BD11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17709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EB697E2C-FA48-89BD-8847-B191EDC58D8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55B2A7-4564-EA48-9A1A-9683EA8857F9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6268BF11-51D1-1C1B-55D9-E75AAD0F74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2C5FF28-146E-CFE1-5D36-A70551AA76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44CD9F-08A2-0D46-9321-D4EF7375855E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453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09D666F7-E0A5-D24C-29E3-7EA7EB2D407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928A46-0BDB-0643-9848-A41DD9FE2A2D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F4D4103A-0A1F-3057-D0A4-C9E4F9EE8C8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0F602DA5-C378-A142-6D22-0DC64287EA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882F3C-B5E5-B745-A4AD-015BDA92DE85}" type="slidenum">
              <a:t>‹#›</a:t>
            </a:fld>
            <a:endParaRPr lang="de-CH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E1F306-ECB4-6387-1F83-6DCE14EB6D04}"/>
              </a:ext>
            </a:extLst>
          </p:cNvPr>
          <p:cNvSpPr/>
          <p:nvPr/>
        </p:nvSpPr>
        <p:spPr>
          <a:xfrm>
            <a:off x="440685" y="606558"/>
            <a:ext cx="11300036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1778DED-8894-85E2-431D-68FC667B0A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5898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0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4E4DD0-93CA-FCEA-95D9-96ECB46F1C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B0AC01-5ADF-A44C-8836-051C0587C7DA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6EC633-4F05-E062-3F76-2AE14A64B3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B1C03E-302E-709C-852E-C39A5FDE3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8DB65F-606B-634F-A4F1-5B3E85150213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240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9742C2F7-0EE4-89DE-7D8F-A540453E2561}"/>
              </a:ext>
            </a:extLst>
          </p:cNvPr>
          <p:cNvSpPr/>
          <p:nvPr/>
        </p:nvSpPr>
        <p:spPr>
          <a:xfrm>
            <a:off x="447818" y="5141972"/>
            <a:ext cx="11298198" cy="1274701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0A3F294-1F21-72D6-2114-5AB463427E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5262298"/>
            <a:ext cx="4909441" cy="689512"/>
          </a:xfrm>
        </p:spPr>
        <p:txBody>
          <a:bodyPr anchor="ctr"/>
          <a:lstStyle>
            <a:lvl1pPr>
              <a:defRPr sz="2000">
                <a:solidFill>
                  <a:srgbClr val="2F5AAC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AD13F0-D002-64F2-D10D-A445800C76A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7818" y="601199"/>
            <a:ext cx="11292840" cy="4204804"/>
          </a:xfrm>
        </p:spPr>
        <p:txBody>
          <a:bodyPr/>
          <a:lstStyle>
            <a:lvl1pPr>
              <a:spcBef>
                <a:spcPts val="500"/>
              </a:spcBef>
              <a:defRPr sz="2000"/>
            </a:lvl1pPr>
            <a:lvl2pPr>
              <a:defRPr sz="1800"/>
            </a:lvl2pPr>
            <a:lvl3pPr>
              <a:spcBef>
                <a:spcPts val="400"/>
              </a:spcBef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9BDDE38-B21F-326C-9341-EA4C97C48F7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740822" y="5262298"/>
            <a:ext cx="5869990" cy="689512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100">
                <a:solidFill>
                  <a:srgbClr val="FFFFFF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5ED97B4-6094-6CFE-26DB-B808D547076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0D6DED55-F0DD-6040-8671-BC8CC35D7F2E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32477C2-7DEF-F10E-4B9B-7D9D5F7E0CF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endParaRPr lang="de-CH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7B7FF42-7355-D392-EAA3-CE5C3DD85A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AFF2BF8B-8B6D-FB48-8CD3-FF177518283F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822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3D036-7E05-E8F8-CD68-304185FC2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4693386"/>
            <a:ext cx="11029611" cy="566735"/>
          </a:xfrm>
        </p:spPr>
        <p:txBody>
          <a:bodyPr/>
          <a:lstStyle>
            <a:lvl1pPr>
              <a:defRPr sz="24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1A2E3B-F58D-487D-D70E-A44AE47D751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47818" y="599727"/>
            <a:ext cx="11290855" cy="3557253"/>
          </a:xfrm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E2584-E158-7640-D877-4109F0FE300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81192" y="5260122"/>
            <a:ext cx="11029620" cy="598666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EE562-E670-1D7F-3F84-953CD146CE3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99762B-2E02-204A-A0B0-122111B33F48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5F6B9-8386-9EC0-76C0-A1679342FFB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3BEE6-16B2-9D38-30D2-2339D3C6C4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A72A3C-67B2-E348-AB8E-942749DDDA3E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82525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2FFA5-9A43-4C52-8EBD-476B93C2F6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1192" y="705121"/>
            <a:ext cx="11029611" cy="11895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5ED1D-0B58-BFA7-7543-6B810056E0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81192" y="2335999"/>
            <a:ext cx="11029611" cy="352279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48DF9-ABC5-80C8-794C-0585A948C2B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605951" y="5956136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CH" sz="900" b="0" i="0" u="none" strike="noStrike" kern="1200" cap="none" spc="0" baseline="0">
                <a:solidFill>
                  <a:srgbClr val="1A3260"/>
                </a:solidFill>
                <a:uFillTx/>
                <a:latin typeface="Gill Sans MT"/>
              </a:defRPr>
            </a:lvl1pPr>
          </a:lstStyle>
          <a:p>
            <a:pPr lvl="0"/>
            <a:fld id="{EF6902A0-172C-A444-95E4-6AF22FE04CDC}" type="datetime1">
              <a:rPr lang="de-CH"/>
              <a:pPr lvl="0"/>
              <a:t>09.10.23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52CAE-A823-F8D3-89F0-824EF8A34B6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581192" y="5951811"/>
            <a:ext cx="691720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CH" sz="900" b="0" i="0" u="none" strike="noStrike" kern="1200" cap="all" spc="0" baseline="0">
                <a:solidFill>
                  <a:srgbClr val="1A3260"/>
                </a:solidFill>
                <a:uFillTx/>
                <a:latin typeface="Gill Sans MT"/>
              </a:defRPr>
            </a:lvl1pPr>
          </a:lstStyle>
          <a:p>
            <a:pPr lvl="0"/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86A2C-6388-DB47-E519-2CA81F3DAEE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558302" y="5956136"/>
            <a:ext cx="105251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CH" sz="900" b="0" i="0" u="none" strike="noStrike" kern="1200" cap="none" spc="0" baseline="0">
                <a:solidFill>
                  <a:srgbClr val="1A3260"/>
                </a:solidFill>
                <a:uFillTx/>
                <a:latin typeface="Gill Sans MT"/>
              </a:defRPr>
            </a:lvl1pPr>
          </a:lstStyle>
          <a:p>
            <a:pPr lvl="0"/>
            <a:fld id="{A2F9D121-2479-114E-BF8A-24358B5798A0}" type="slidenum">
              <a:t>‹#›</a:t>
            </a:fld>
            <a:endParaRPr lang="de-CH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F2C7574C-20D1-351B-8EF7-7936D1C7E784}"/>
              </a:ext>
            </a:extLst>
          </p:cNvPr>
          <p:cNvSpPr/>
          <p:nvPr/>
        </p:nvSpPr>
        <p:spPr>
          <a:xfrm>
            <a:off x="446538" y="457200"/>
            <a:ext cx="3703320" cy="9499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DAAA3BC8-3B0D-08D6-C453-5E604558E294}"/>
              </a:ext>
            </a:extLst>
          </p:cNvPr>
          <p:cNvSpPr/>
          <p:nvPr/>
        </p:nvSpPr>
        <p:spPr>
          <a:xfrm>
            <a:off x="8042148" y="453642"/>
            <a:ext cx="3703320" cy="98554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AA72E5BB-FDE4-618E-5EDB-BBB746488E1C}"/>
              </a:ext>
            </a:extLst>
          </p:cNvPr>
          <p:cNvSpPr/>
          <p:nvPr/>
        </p:nvSpPr>
        <p:spPr>
          <a:xfrm>
            <a:off x="4241828" y="457200"/>
            <a:ext cx="3703320" cy="91440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2800" b="0" i="0" u="none" strike="noStrike" kern="1200" cap="all" spc="0" baseline="0">
          <a:solidFill>
            <a:srgbClr val="FFFFFF"/>
          </a:solidFill>
          <a:uFillTx/>
          <a:latin typeface="Gill Sans MT"/>
        </a:defRPr>
      </a:lvl1pPr>
    </p:titleStyle>
    <p:bodyStyle>
      <a:lvl1pPr marL="306003" marR="0" lvl="0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800" b="0" i="0" u="none" strike="noStrike" kern="1200" cap="none" spc="0" baseline="0">
          <a:solidFill>
            <a:srgbClr val="3D3D3D"/>
          </a:solidFill>
          <a:uFillTx/>
          <a:latin typeface="Gill Sans MT"/>
        </a:defRPr>
      </a:lvl1pPr>
      <a:lvl2pPr marL="630003" marR="0" lvl="1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600" b="0" i="0" u="none" strike="noStrike" kern="1200" cap="none" spc="0" baseline="0">
          <a:solidFill>
            <a:srgbClr val="3D3D3D"/>
          </a:solidFill>
          <a:uFillTx/>
          <a:latin typeface="Gill Sans MT"/>
        </a:defRPr>
      </a:lvl2pPr>
      <a:lvl3pPr marL="899998" marR="0" lvl="2" indent="-270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400" b="0" i="0" u="none" strike="noStrike" kern="1200" cap="none" spc="0" baseline="0">
          <a:solidFill>
            <a:srgbClr val="3D3D3D"/>
          </a:solidFill>
          <a:uFillTx/>
          <a:latin typeface="Gill Sans MT"/>
        </a:defRPr>
      </a:lvl3pPr>
      <a:lvl4pPr marL="1242002" marR="0" lvl="3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4pPr>
      <a:lvl5pPr marL="1602001" marR="0" lvl="4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5341E4-B56F-73CB-685E-773E283CEFE9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P</a:t>
            </a:r>
            <a:r>
              <a:rPr lang="cs-CZ"/>
              <a:t>růběh konzultace v MASh</a:t>
            </a:r>
            <a:endParaRPr lang="de-CH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0880FFC-5733-2957-D82D-439F7B14F4C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de-CH"/>
              <a:t>Eva Sedl</a:t>
            </a:r>
            <a:r>
              <a:rPr lang="cs-CZ"/>
              <a:t>áková, Josef Rebenda</a:t>
            </a:r>
          </a:p>
        </p:txBody>
      </p:sp>
      <p:pic>
        <p:nvPicPr>
          <p:cNvPr id="4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C15CE3EF-016A-9E6D-86DD-5B36ED644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713" y="4281705"/>
            <a:ext cx="2434525" cy="170591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540514-40E7-0871-49F3-BAD9DD5EFB9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Při příchodu</a:t>
            </a:r>
            <a:endParaRPr lang="de-CH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0B1E69-A4F7-EA56-CE09-9CD1791CE8B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Představte se navzájem, přivítejte studenta</a:t>
            </a:r>
          </a:p>
          <a:p>
            <a:pPr lvl="0"/>
            <a:r>
              <a:rPr lang="cs-CZ"/>
              <a:t>Najděte vhodné místo (prostor pro rozložení materiálů a pro společnou práci)</a:t>
            </a:r>
          </a:p>
          <a:p>
            <a:pPr lvl="0"/>
            <a:r>
              <a:rPr lang="cs-CZ"/>
              <a:t>Zjistěte, co student studuje a co chce konzultovat</a:t>
            </a:r>
          </a:p>
          <a:p>
            <a:pPr lvl="0"/>
            <a:r>
              <a:rPr lang="cs-CZ"/>
              <a:t>Už jen přijít do MASH může být úspěch, buďte vstřícní a povzbudiví </a:t>
            </a:r>
          </a:p>
          <a:p>
            <a:pPr lvl="0"/>
            <a:endParaRPr lang="de-CH"/>
          </a:p>
        </p:txBody>
      </p:sp>
      <p:pic>
        <p:nvPicPr>
          <p:cNvPr id="4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6377FB16-22B9-9029-9302-064C688B4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8E2350-068E-8E4F-71DB-E5F99D68E8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Během konzultace – orientace v problému</a:t>
            </a:r>
            <a:endParaRPr lang="de-CH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93CFDB-3129-EFA2-404B-5D3A14B420C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endParaRPr lang="cs-CZ"/>
          </a:p>
          <a:p>
            <a:pPr lvl="0"/>
            <a:r>
              <a:rPr lang="cs-CZ"/>
              <a:t>Nechte ho vysvětlit důvod, proč přišel</a:t>
            </a:r>
          </a:p>
          <a:p>
            <a:pPr lvl="0"/>
            <a:r>
              <a:rPr lang="cs-CZ"/>
              <a:t>Nechte ho vyhledat téma v jeho materiálech, sešitě, skriptech, učebnici</a:t>
            </a:r>
          </a:p>
          <a:p>
            <a:pPr lvl="0"/>
            <a:r>
              <a:rPr lang="cs-CZ"/>
              <a:t>Ujistěte se, že rozumíte zadání (tutor i student)</a:t>
            </a:r>
          </a:p>
          <a:p>
            <a:pPr lvl="0"/>
            <a:r>
              <a:rPr lang="cs-CZ"/>
              <a:t>Určete, čemu nerozumí</a:t>
            </a:r>
          </a:p>
          <a:p>
            <a:pPr lvl="0"/>
            <a:r>
              <a:rPr lang="cs-CZ"/>
              <a:t>Odhadněte náročnost problému a upozorněte studenta, pokud se jedná o problém, který může vyžadovat více návštěv)</a:t>
            </a: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D75D949B-B630-9473-29DF-40B4AEBF1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FCD382-D406-C1BA-F488-4F90C0CD66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Během konzultace – pomoc v hledání řešení</a:t>
            </a:r>
            <a:endParaRPr lang="de-CH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A4157B-BF38-588C-36C4-D5EC8A782EE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Nechte ho načrtnout problém</a:t>
            </a:r>
          </a:p>
          <a:p>
            <a:pPr lvl="0"/>
            <a:r>
              <a:rPr lang="cs-CZ"/>
              <a:t>Povzbuďte studenta k rozdělení problému na menší celky</a:t>
            </a:r>
          </a:p>
          <a:p>
            <a:pPr lvl="0"/>
            <a:r>
              <a:rPr lang="cs-CZ"/>
              <a:t>Veďte studenta vhodnými otázkami k postupu krok za krokem</a:t>
            </a:r>
          </a:p>
          <a:p>
            <a:pPr lvl="0"/>
            <a:r>
              <a:rPr lang="cs-CZ"/>
              <a:t>Poskytněte mu dostatek času na promyšlení</a:t>
            </a:r>
          </a:p>
          <a:p>
            <a:pPr lvl="0"/>
            <a:r>
              <a:rPr lang="cs-CZ"/>
              <a:t>Najděte společně podobný příklad a projděte ho s ním tak, aby pak mohl zkusit vyřešit svůj příklad sám</a:t>
            </a:r>
          </a:p>
          <a:p>
            <a:pPr lvl="0"/>
            <a:r>
              <a:rPr lang="cs-CZ"/>
              <a:t>Povzbuzujte, oceňujte, dávejte pozitivní zpětnou vazbu</a:t>
            </a:r>
          </a:p>
          <a:p>
            <a:pPr lvl="0"/>
            <a:r>
              <a:rPr lang="de-CH"/>
              <a:t>Motivujte ho k ověření správnosti výpočtu</a:t>
            </a:r>
            <a:endParaRPr lang="cs-CZ"/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B71A48BB-5795-3ECD-1EAF-9E2B35476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A42F82-8F12-A12D-25D1-4091641F0B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Před odchodem</a:t>
            </a:r>
            <a:endParaRPr lang="de-CH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D69DC9-2D08-7106-BADB-E3A43054646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Zeptejte se, co bylo jasné a co zůstává nejasné</a:t>
            </a:r>
          </a:p>
          <a:p>
            <a:pPr lvl="0"/>
            <a:r>
              <a:rPr lang="cs-CZ"/>
              <a:t>Zeptejte se, jestli se cítí na to pokračovat sám</a:t>
            </a:r>
          </a:p>
          <a:p>
            <a:pPr lvl="0"/>
            <a:r>
              <a:rPr lang="cs-CZ"/>
              <a:t>Ujistěte se, že student vnímá pokrok</a:t>
            </a:r>
          </a:p>
          <a:p>
            <a:pPr lvl="0"/>
            <a:r>
              <a:rPr lang="cs-CZ"/>
              <a:t>Povzbuďte ho k další návštěvě, pokud vidíte, že by mu to prospělo</a:t>
            </a:r>
          </a:p>
          <a:p>
            <a:pPr lvl="0"/>
            <a:r>
              <a:rPr lang="cs-CZ"/>
              <a:t>Požádejte o vyplnění dotazníku zpětné vazby</a:t>
            </a:r>
            <a:endParaRPr lang="de-CH"/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1EFDDB94-14E3-8272-C547-83469142E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A1129D-2573-ACFD-1DD1-7C7031ADF57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Obecná doporučení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565C26-A7E8-A61D-126A-81F8C04E678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Žádná otázka není hloupá nebo příliš jednoduchá</a:t>
            </a:r>
            <a:r>
              <a:rPr lang="en-US"/>
              <a:t> &gt; </a:t>
            </a:r>
            <a:r>
              <a:rPr lang="cs-CZ"/>
              <a:t>Všechny otázky jsou vítány</a:t>
            </a:r>
          </a:p>
          <a:p>
            <a:pPr lvl="0"/>
            <a:r>
              <a:rPr lang="cs-CZ"/>
              <a:t>Neříkejte „To je snadné.“</a:t>
            </a:r>
            <a:r>
              <a:rPr lang="en-US"/>
              <a:t> &gt;</a:t>
            </a:r>
            <a:r>
              <a:rPr lang="cs-CZ"/>
              <a:t> Raději „Podívejme se na to společně, věřím, že to zvládneme“</a:t>
            </a:r>
          </a:p>
          <a:p>
            <a:pPr lvl="0"/>
            <a:r>
              <a:rPr lang="cs-CZ"/>
              <a:t>Nebojte se říct, že něco nevíte </a:t>
            </a:r>
            <a:r>
              <a:rPr lang="en-US"/>
              <a:t>&gt;</a:t>
            </a:r>
            <a:r>
              <a:rPr lang="cs-CZ"/>
              <a:t> Pomozte jim vyhledat vhodné zdroje</a:t>
            </a:r>
          </a:p>
          <a:p>
            <a:pPr lvl="0"/>
            <a:r>
              <a:rPr lang="cs-CZ"/>
              <a:t>Neprozrazujte správné řešení, nedělejte práci za studenty </a:t>
            </a:r>
            <a:r>
              <a:rPr lang="en-US"/>
              <a:t>&gt;</a:t>
            </a:r>
            <a:r>
              <a:rPr lang="cs-CZ"/>
              <a:t> Pomozte jim, aby to dokázali sami</a:t>
            </a:r>
          </a:p>
          <a:p>
            <a:pPr lvl="0"/>
            <a:r>
              <a:rPr lang="cs-CZ"/>
              <a:t>Nepomáhejte přímo se zadanými domácími úkoly </a:t>
            </a:r>
            <a:r>
              <a:rPr lang="en-US"/>
              <a:t>&gt;</a:t>
            </a:r>
            <a:r>
              <a:rPr lang="cs-CZ"/>
              <a:t> Pracovat s podobnými příklady</a:t>
            </a:r>
          </a:p>
          <a:p>
            <a:pPr lvl="0"/>
            <a:r>
              <a:rPr lang="cs-CZ"/>
              <a:t>Nevěnujte se celou dobu jednomu studentovi &gt; Vhodně rozdělte pozornost mezi studenty</a:t>
            </a:r>
          </a:p>
          <a:p>
            <a:pPr lvl="0"/>
            <a:r>
              <a:rPr lang="cs-CZ"/>
              <a:t>Nebuďte příliš osobní &gt; Zaujměte přátelský, ale profesionální přístup</a:t>
            </a:r>
            <a:endParaRPr lang="de-CH"/>
          </a:p>
          <a:p>
            <a:pPr lvl="0"/>
            <a:endParaRPr lang="de-CH"/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A9A48187-DF53-29EC-E67E-DA7B1B54E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9E014-2F0E-42B9-C69C-EFD4C2033C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8962" y="2220684"/>
            <a:ext cx="11134072" cy="2198912"/>
          </a:xfrm>
        </p:spPr>
        <p:txBody>
          <a:bodyPr anchorCtr="1">
            <a:noAutofit/>
          </a:bodyPr>
          <a:lstStyle/>
          <a:p>
            <a:pPr lvl="0" algn="ctr"/>
            <a:r>
              <a:rPr lang="cs-CZ" sz="6600"/>
              <a:t>Děkuji vám za pozornost!</a:t>
            </a:r>
            <a:endParaRPr lang="de-CH" sz="6600"/>
          </a:p>
        </p:txBody>
      </p:sp>
      <p:pic>
        <p:nvPicPr>
          <p:cNvPr id="3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601D9112-9B3A-F5F5-882F-208A9CC55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TM03457464%5b%5bfn=Dividenda%5d%5d</Template>
  <TotalTime>14563</TotalTime>
  <Words>332</Words>
  <Application>Microsoft Macintosh PowerPoint</Application>
  <PresentationFormat>Širokoúhlá obrazovka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Wingdings 2</vt:lpstr>
      <vt:lpstr>Dividenda</vt:lpstr>
      <vt:lpstr>Průběh konzultace v MASh</vt:lpstr>
      <vt:lpstr>Při příchodu</vt:lpstr>
      <vt:lpstr>Během konzultace – orientace v problému</vt:lpstr>
      <vt:lpstr>Během konzultace – pomoc v hledání řešení</vt:lpstr>
      <vt:lpstr>Před odchodem</vt:lpstr>
      <vt:lpstr>Obecná doporučení</vt:lpstr>
      <vt:lpstr>Děkuji vám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Sedláková Eva (37746)</dc:creator>
  <cp:lastModifiedBy>Josef Rebenda</cp:lastModifiedBy>
  <cp:revision>17</cp:revision>
  <dcterms:created xsi:type="dcterms:W3CDTF">2022-02-02T10:35:31Z</dcterms:created>
  <dcterms:modified xsi:type="dcterms:W3CDTF">2023-10-09T20:22:17Z</dcterms:modified>
</cp:coreProperties>
</file>