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1" r:id="rId9"/>
    <p:sldId id="26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can Lawson" initials="DL" lastIdx="17" clrIdx="0">
    <p:extLst>
      <p:ext uri="{19B8F6BF-5375-455C-9EA6-DF929625EA0E}">
        <p15:presenceInfo xmlns:p15="http://schemas.microsoft.com/office/powerpoint/2012/main" userId="S-1-5-21-965986272-2670324833-3922322202-4424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8"/>
  </p:normalViewPr>
  <p:slideViewPr>
    <p:cSldViewPr snapToGrid="0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95737-3403-47E1-A364-F337D0BFA6CB}" type="datetimeFigureOut">
              <a:rPr lang="en-GB" smtClean="0"/>
              <a:t>25/02/2023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A5545-9218-44DD-B73E-5D69C44D6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0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A5545-9218-44DD-B73E-5D69C44D61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39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6538" y="3085761"/>
            <a:ext cx="11262865" cy="330479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581192" y="1020433"/>
            <a:ext cx="10993547" cy="1475009"/>
          </a:xfrm>
        </p:spPr>
        <p:txBody>
          <a:bodyPr/>
          <a:lstStyle>
            <a:lvl1pPr>
              <a:defRPr sz="36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581192" y="2495443"/>
            <a:ext cx="10993547" cy="590318"/>
          </a:xfrm>
        </p:spPr>
        <p:txBody>
          <a:bodyPr anchor="t"/>
          <a:lstStyle>
            <a:lvl1pPr marL="0" indent="0">
              <a:buNone/>
              <a:defRPr sz="1600" cap="all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8A41FF3E-7DFA-4ECD-BA31-069C0F68D4DD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558302" y="5956136"/>
            <a:ext cx="1016437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B34983E1-1168-4018-BA58-69590DDF1CB2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846217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3BE24F-4CEE-405F-B516-32AF7C50166A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1C4BD2-82F4-49FF-8920-709457B29F86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309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8839203" y="599727"/>
            <a:ext cx="2906813" cy="581694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839203" y="675723"/>
            <a:ext cx="2004163" cy="51830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74926" y="675723"/>
            <a:ext cx="7896282" cy="5183075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8993672" y="5956136"/>
            <a:ext cx="1328138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A289BD88-69D3-4D71-AC71-8F762BBBC4F3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774926" y="5951811"/>
            <a:ext cx="7896282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0446617" y="5956136"/>
            <a:ext cx="1164195" cy="365129"/>
          </a:xfrm>
        </p:spPr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A8C998C7-F2A3-4CF0-A9D9-7B84AFE1FDBB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4046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40283" y="614403"/>
            <a:ext cx="11309335" cy="1189296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02158"/>
            <a:ext cx="11029611" cy="101380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180496"/>
            <a:ext cx="11029611" cy="36783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F62343-65CF-4A0F-A8D9-BC8721E66A7E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5DA025-0CC3-4CAB-AED4-15CDEF065EC9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842924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7818" y="5141972"/>
            <a:ext cx="11290855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3043909"/>
            <a:ext cx="11029611" cy="1497503"/>
          </a:xfrm>
        </p:spPr>
        <p:txBody>
          <a:bodyPr/>
          <a:lstStyle>
            <a:lvl1pPr>
              <a:defRPr sz="36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4541413"/>
            <a:ext cx="11029611" cy="600559"/>
          </a:xfrm>
        </p:spPr>
        <p:txBody>
          <a:bodyPr anchor="t"/>
          <a:lstStyle>
            <a:lvl1pPr marL="0" indent="0">
              <a:buNone/>
              <a:defRPr cap="all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8E89B665-30DA-4FA9-9AD6-44C01B4C34C3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4133BB22-EC31-4A93-8F2B-1EC7157DB2EC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18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581192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88421" y="2227999"/>
            <a:ext cx="5422392" cy="363304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8D05F4-3691-44B3-80E7-A66624E397DC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FD8A3F-A0B5-46E0-8C2E-F1849AD13DAE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3564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445980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87214" y="2250896"/>
            <a:ext cx="5087072" cy="536002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581192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523731" y="2250896"/>
            <a:ext cx="5087072" cy="553376"/>
          </a:xfrm>
        </p:spPr>
        <p:txBody>
          <a:bodyPr anchor="b">
            <a:noAutofit/>
          </a:bodyPr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217709" y="2926052"/>
            <a:ext cx="5393103" cy="2934995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6E7089-79D2-4E7A-9ADB-CA70C48729F0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7044EB-BAA4-47F8-BF38-58E9C100607F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1394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726219-9F27-4991-B2F8-BAC98C35628A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3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4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E7D553-1AA0-475C-9086-1808D3FC46B9}" type="slidenum">
              <a:t>‹#›</a:t>
            </a:fld>
            <a:endParaRPr lang="de-CH"/>
          </a:p>
        </p:txBody>
      </p:sp>
      <p:sp>
        <p:nvSpPr>
          <p:cNvPr id="5" name="Rectangle 6"/>
          <p:cNvSpPr/>
          <p:nvPr/>
        </p:nvSpPr>
        <p:spPr>
          <a:xfrm>
            <a:off x="440685" y="606558"/>
            <a:ext cx="11300036" cy="125882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575898" y="729654"/>
            <a:ext cx="11029611" cy="98832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0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CBE4463-BE1D-4005-AF0D-09C8B1A29C87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746750-16EC-4B87-881C-6E536825E41E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9706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/>
          <p:nvPr/>
        </p:nvSpPr>
        <p:spPr>
          <a:xfrm>
            <a:off x="447818" y="5141972"/>
            <a:ext cx="11298198" cy="1274701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581192" y="5262298"/>
            <a:ext cx="4909441" cy="689512"/>
          </a:xfrm>
        </p:spPr>
        <p:txBody>
          <a:bodyPr anchor="ctr"/>
          <a:lstStyle>
            <a:lvl1pPr>
              <a:defRPr sz="2000">
                <a:solidFill>
                  <a:srgbClr val="2F5AAC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47818" y="601199"/>
            <a:ext cx="11292840" cy="4204804"/>
          </a:xfrm>
        </p:spPr>
        <p:txBody>
          <a:bodyPr/>
          <a:lstStyle>
            <a:lvl1pPr>
              <a:spcBef>
                <a:spcPts val="500"/>
              </a:spcBef>
              <a:defRPr sz="2000"/>
            </a:lvl1pPr>
            <a:lvl2pPr>
              <a:defRPr sz="1800"/>
            </a:lvl2pPr>
            <a:lvl3pPr>
              <a:spcBef>
                <a:spcPts val="400"/>
              </a:spcBef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5740822" y="5262298"/>
            <a:ext cx="5869990" cy="689512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100">
                <a:solidFill>
                  <a:srgbClr val="FFFFFF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FED59151-1F64-457B-AB66-C7A278152DB7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endParaRPr lang="de-CH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2F5AAC"/>
                </a:solidFill>
              </a:defRPr>
            </a:lvl1pPr>
          </a:lstStyle>
          <a:p>
            <a:pPr lvl="0"/>
            <a:fld id="{7D6C1FE5-6449-4173-B6DA-B61B177D1FB8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636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81192" y="4693386"/>
            <a:ext cx="11029611" cy="566735"/>
          </a:xfrm>
        </p:spPr>
        <p:txBody>
          <a:bodyPr/>
          <a:lstStyle>
            <a:lvl1pPr>
              <a:defRPr sz="2400">
                <a:solidFill>
                  <a:srgbClr val="1A3260"/>
                </a:solidFill>
              </a:defRPr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47818" y="599727"/>
            <a:ext cx="11290855" cy="3557253"/>
          </a:xfrm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581192" y="5260122"/>
            <a:ext cx="11029620" cy="598666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354547-315E-4C21-8B9B-20595083BF00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CH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595E8C-9EFC-47F5-898D-BF9A1EE4AFD9}" type="slidenum"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55303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81192" y="705121"/>
            <a:ext cx="11029611" cy="118955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81192" y="2335999"/>
            <a:ext cx="11029611" cy="352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7605951" y="5956136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none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fld id="{CE31F8A1-8150-427D-B8C4-A8C3744F06B2}" type="datetime1">
              <a:rPr lang="de-CH"/>
              <a:pPr lvl="0"/>
              <a:t>25.02.23</a:t>
            </a:fld>
            <a:endParaRPr lang="de-CH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81192" y="5951811"/>
            <a:ext cx="691720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all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endParaRPr lang="de-CH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558302" y="5956136"/>
            <a:ext cx="105251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CH" sz="900" b="0" i="0" u="none" strike="noStrike" kern="1200" cap="none" spc="0" baseline="0">
                <a:solidFill>
                  <a:srgbClr val="1A3260"/>
                </a:solidFill>
                <a:uFillTx/>
                <a:latin typeface="Gill Sans MT"/>
              </a:defRPr>
            </a:lvl1pPr>
          </a:lstStyle>
          <a:p>
            <a:pPr lvl="0"/>
            <a:fld id="{4FF283F8-3424-40B1-A648-0117A42B6E1A}" type="slidenum">
              <a:t>‹#›</a:t>
            </a:fld>
            <a:endParaRPr lang="de-CH"/>
          </a:p>
        </p:txBody>
      </p:sp>
      <p:sp>
        <p:nvSpPr>
          <p:cNvPr id="7" name="Rectangle 8"/>
          <p:cNvSpPr/>
          <p:nvPr/>
        </p:nvSpPr>
        <p:spPr>
          <a:xfrm>
            <a:off x="446538" y="457200"/>
            <a:ext cx="3703320" cy="94997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8042148" y="453642"/>
            <a:ext cx="3703320" cy="98554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Rectangle 10"/>
          <p:cNvSpPr/>
          <p:nvPr/>
        </p:nvSpPr>
        <p:spPr>
          <a:xfrm>
            <a:off x="4241828" y="457200"/>
            <a:ext cx="3703320" cy="91440"/>
          </a:xfrm>
          <a:prstGeom prst="rect">
            <a:avLst/>
          </a:prstGeom>
          <a:solidFill>
            <a:srgbClr val="1A326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CH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2800" b="0" i="0" u="none" strike="noStrike" kern="1200" cap="all" spc="0" baseline="0">
          <a:solidFill>
            <a:srgbClr val="FFFFFF"/>
          </a:solidFill>
          <a:uFillTx/>
          <a:latin typeface="Gill Sans MT"/>
        </a:defRPr>
      </a:lvl1pPr>
    </p:titleStyle>
    <p:bodyStyle>
      <a:lvl1pPr marL="306003" marR="0" lvl="0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800" b="0" i="0" u="none" strike="noStrike" kern="1200" cap="none" spc="0" baseline="0">
          <a:solidFill>
            <a:srgbClr val="3D3D3D"/>
          </a:solidFill>
          <a:uFillTx/>
          <a:latin typeface="Gill Sans MT"/>
        </a:defRPr>
      </a:lvl1pPr>
      <a:lvl2pPr marL="630003" marR="0" lvl="1" indent="-306003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600" b="0" i="0" u="none" strike="noStrike" kern="1200" cap="none" spc="0" baseline="0">
          <a:solidFill>
            <a:srgbClr val="3D3D3D"/>
          </a:solidFill>
          <a:uFillTx/>
          <a:latin typeface="Gill Sans MT"/>
        </a:defRPr>
      </a:lvl2pPr>
      <a:lvl3pPr marL="899998" marR="0" lvl="2" indent="-270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400" b="0" i="0" u="none" strike="noStrike" kern="1200" cap="none" spc="0" baseline="0">
          <a:solidFill>
            <a:srgbClr val="3D3D3D"/>
          </a:solidFill>
          <a:uFillTx/>
          <a:latin typeface="Gill Sans MT"/>
        </a:defRPr>
      </a:lvl3pPr>
      <a:lvl4pPr marL="1242002" marR="0" lvl="3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4pPr>
      <a:lvl5pPr marL="1602001" marR="0" lvl="4" indent="-234004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1A3260"/>
        </a:buClr>
        <a:buSzPct val="92000"/>
        <a:buFont typeface="Wingdings 2" pitchFamily="18"/>
        <a:buChar char=""/>
        <a:tabLst/>
        <a:defRPr lang="cs-CZ" sz="1200" b="0" i="0" u="none" strike="noStrike" kern="1200" cap="none" spc="0" baseline="0">
          <a:solidFill>
            <a:srgbClr val="3D3D3D"/>
          </a:solidFill>
          <a:uFillTx/>
          <a:latin typeface="Gill Sans M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cs-CZ"/>
              <a:t>Do</a:t>
            </a:r>
            <a:r>
              <a:rPr lang="en-US" sz="3200"/>
              <a:t>s</a:t>
            </a:r>
            <a:r>
              <a:rPr lang="cs-CZ"/>
              <a:t> </a:t>
            </a:r>
            <a:r>
              <a:rPr lang="en-US"/>
              <a:t>&amp; DON’t</a:t>
            </a:r>
            <a:r>
              <a:rPr lang="en-US" sz="3200"/>
              <a:t>s</a:t>
            </a:r>
            <a:endParaRPr lang="de-CH"/>
          </a:p>
        </p:txBody>
      </p:sp>
      <p:sp>
        <p:nvSpPr>
          <p:cNvPr id="3" name="Podnadpis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de-CH"/>
              <a:t>Eva Sedl</a:t>
            </a:r>
            <a:r>
              <a:rPr lang="cs-CZ"/>
              <a:t>áková, Josef Rebenda</a:t>
            </a:r>
          </a:p>
        </p:txBody>
      </p:sp>
      <p:pic>
        <p:nvPicPr>
          <p:cNvPr id="4" name="Obrázek 4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713" y="4281705"/>
            <a:ext cx="2434525" cy="170591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At </a:t>
            </a:r>
            <a:r>
              <a:rPr lang="cs-CZ" dirty="0" err="1"/>
              <a:t>the</a:t>
            </a:r>
            <a:r>
              <a:rPr lang="cs-CZ" dirty="0"/>
              <a:t> start</a:t>
            </a:r>
            <a:endParaRPr lang="de-CH" dirty="0"/>
          </a:p>
        </p:txBody>
      </p:sp>
      <p:sp>
        <p:nvSpPr>
          <p:cNvPr id="3" name="Zástupný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Introduce yourself, welcome the student</a:t>
            </a:r>
            <a:r>
              <a:rPr lang="cs-CZ" dirty="0"/>
              <a:t>, ask for their name</a:t>
            </a:r>
          </a:p>
          <a:p>
            <a:pPr lvl="0"/>
            <a:r>
              <a:rPr lang="en-US" dirty="0"/>
              <a:t>Find a suitable place with space for materials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possibility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working</a:t>
            </a:r>
            <a:r>
              <a:rPr lang="cs-CZ" dirty="0"/>
              <a:t> </a:t>
            </a:r>
            <a:r>
              <a:rPr lang="cs-CZ" dirty="0" err="1"/>
              <a:t>together</a:t>
            </a:r>
            <a:endParaRPr lang="cs-CZ" dirty="0"/>
          </a:p>
          <a:p>
            <a:pPr lvl="0"/>
            <a:r>
              <a:rPr lang="en-US" dirty="0"/>
              <a:t>Ask the student which course they are studying </a:t>
            </a:r>
            <a:r>
              <a:rPr lang="cs-CZ" dirty="0"/>
              <a:t>and </a:t>
            </a:r>
            <a:r>
              <a:rPr lang="en-US" dirty="0">
                <a:solidFill>
                  <a:srgbClr val="242424"/>
                </a:solidFill>
                <a:latin typeface="Gill Sans MT" pitchFamily="34"/>
              </a:rPr>
              <a:t>what is the issue they want to discuss</a:t>
            </a:r>
            <a:endParaRPr lang="cs-CZ" dirty="0">
              <a:latin typeface="Gill Sans MT" pitchFamily="34"/>
            </a:endParaRPr>
          </a:p>
          <a:p>
            <a:pPr lvl="0"/>
            <a:r>
              <a:rPr lang="cs-CZ" dirty="0"/>
              <a:t>Remember that fo</a:t>
            </a:r>
            <a:r>
              <a:rPr lang="en-US" dirty="0"/>
              <a:t>r some students just entering the </a:t>
            </a:r>
            <a:r>
              <a:rPr lang="cs-CZ" dirty="0"/>
              <a:t>c</a:t>
            </a:r>
            <a:r>
              <a:rPr lang="en-US" dirty="0"/>
              <a:t>entre can be very daunting so be welcoming and reassuring</a:t>
            </a:r>
            <a:endParaRPr lang="cs-CZ" dirty="0"/>
          </a:p>
          <a:p>
            <a:pPr lvl="0"/>
            <a:endParaRPr lang="de-CH" dirty="0"/>
          </a:p>
        </p:txBody>
      </p:sp>
      <p:pic>
        <p:nvPicPr>
          <p:cNvPr id="4" name="Obrázek 4" descr="Obsah obrázku text&#10;&#10;Popis byl vytvořen automatick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During consultation – orientation in the problem</a:t>
            </a:r>
            <a:endParaRPr lang="de-CH"/>
          </a:p>
        </p:txBody>
      </p:sp>
      <p:sp>
        <p:nvSpPr>
          <p:cNvPr id="3" name="Zástupný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Let them explain the reason why they came</a:t>
            </a:r>
          </a:p>
          <a:p>
            <a:pPr lvl="0"/>
            <a:r>
              <a:rPr lang="cs-CZ" dirty="0"/>
              <a:t>Let them find the topic in their materials</a:t>
            </a:r>
          </a:p>
          <a:p>
            <a:pPr lvl="0"/>
            <a:r>
              <a:rPr lang="cs-CZ" dirty="0"/>
              <a:t>Make sure you both understand the task</a:t>
            </a:r>
          </a:p>
          <a:p>
            <a:pPr lvl="0"/>
            <a:r>
              <a:rPr lang="cs-CZ" dirty="0"/>
              <a:t>Identify what they do not understand</a:t>
            </a:r>
          </a:p>
          <a:p>
            <a:pPr lvl="0"/>
            <a:r>
              <a:rPr lang="cs-CZ" dirty="0" err="1"/>
              <a:t>Estimate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difficulty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problem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student has </a:t>
            </a:r>
            <a:r>
              <a:rPr lang="cs-CZ" dirty="0" err="1"/>
              <a:t>presented</a:t>
            </a:r>
            <a:r>
              <a:rPr lang="cs-CZ" dirty="0"/>
              <a:t> and </a:t>
            </a:r>
            <a:r>
              <a:rPr lang="cs-CZ" dirty="0" err="1"/>
              <a:t>indicate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something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might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more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visit to </a:t>
            </a:r>
            <a:r>
              <a:rPr lang="cs-CZ" dirty="0" err="1"/>
              <a:t>fully</a:t>
            </a:r>
            <a:r>
              <a:rPr lang="cs-CZ" dirty="0"/>
              <a:t> </a:t>
            </a:r>
            <a:r>
              <a:rPr lang="cs-CZ" dirty="0" err="1"/>
              <a:t>address</a:t>
            </a:r>
            <a:endParaRPr lang="cs-CZ" dirty="0"/>
          </a:p>
          <a:p>
            <a:pPr lvl="0"/>
            <a:endParaRPr lang="cs-CZ" dirty="0"/>
          </a:p>
        </p:txBody>
      </p:sp>
      <p:pic>
        <p:nvPicPr>
          <p:cNvPr id="4" name="Obrázek 3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81192" y="721617"/>
            <a:ext cx="11029611" cy="1013804"/>
          </a:xfrm>
        </p:spPr>
        <p:txBody>
          <a:bodyPr/>
          <a:lstStyle/>
          <a:p>
            <a:pPr lvl="0"/>
            <a:r>
              <a:rPr lang="cs-CZ"/>
              <a:t>During consultation – help them solve the problem</a:t>
            </a:r>
            <a:endParaRPr lang="de-CH"/>
          </a:p>
        </p:txBody>
      </p:sp>
      <p:sp>
        <p:nvSpPr>
          <p:cNvPr id="3" name="Zástupný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Let them sketch the problem</a:t>
            </a:r>
          </a:p>
          <a:p>
            <a:pPr lvl="0"/>
            <a:r>
              <a:rPr lang="cs-CZ" dirty="0" err="1"/>
              <a:t>Encourage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to split the task into smaller parts</a:t>
            </a:r>
          </a:p>
          <a:p>
            <a:pPr lvl="0"/>
            <a:r>
              <a:rPr lang="cs-CZ" dirty="0" err="1"/>
              <a:t>Encourage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to proceed step by step asking </a:t>
            </a:r>
            <a:r>
              <a:rPr lang="cs-CZ" dirty="0" err="1"/>
              <a:t>several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 to </a:t>
            </a:r>
            <a:r>
              <a:rPr lang="cs-CZ" dirty="0" err="1"/>
              <a:t>guide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thinking</a:t>
            </a:r>
            <a:endParaRPr lang="cs-CZ" dirty="0"/>
          </a:p>
          <a:p>
            <a:r>
              <a:rPr lang="cs-CZ" dirty="0" err="1"/>
              <a:t>Give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</a:t>
            </a:r>
            <a:r>
              <a:rPr lang="cs-CZ" dirty="0" err="1"/>
              <a:t>enough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to </a:t>
            </a:r>
            <a:r>
              <a:rPr lang="cs-CZ" dirty="0" err="1"/>
              <a:t>think</a:t>
            </a:r>
            <a:endParaRPr lang="cs-CZ" dirty="0"/>
          </a:p>
          <a:p>
            <a:pPr lvl="0"/>
            <a:r>
              <a:rPr lang="cs-CZ" dirty="0"/>
              <a:t>Find a similar </a:t>
            </a:r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cs-CZ" dirty="0" err="1"/>
              <a:t>together</a:t>
            </a:r>
            <a:r>
              <a:rPr lang="cs-CZ" dirty="0"/>
              <a:t> and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so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try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own</a:t>
            </a:r>
            <a:r>
              <a:rPr lang="cs-CZ" dirty="0"/>
              <a:t> </a:t>
            </a:r>
            <a:r>
              <a:rPr lang="cs-CZ" dirty="0" err="1"/>
              <a:t>example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themselves</a:t>
            </a:r>
            <a:endParaRPr lang="cs-CZ" dirty="0"/>
          </a:p>
          <a:p>
            <a:pPr lvl="0"/>
            <a:r>
              <a:rPr lang="cs-CZ" dirty="0" err="1"/>
              <a:t>Encourage</a:t>
            </a:r>
            <a:r>
              <a:rPr lang="cs-CZ" dirty="0"/>
              <a:t>, appreciate, </a:t>
            </a:r>
            <a:r>
              <a:rPr lang="cs-CZ" dirty="0" err="1"/>
              <a:t>provide</a:t>
            </a:r>
            <a:r>
              <a:rPr lang="cs-CZ" dirty="0"/>
              <a:t> feedback </a:t>
            </a:r>
            <a:r>
              <a:rPr lang="cs-CZ" dirty="0" err="1"/>
              <a:t>being</a:t>
            </a:r>
            <a:r>
              <a:rPr lang="cs-CZ" dirty="0"/>
              <a:t> as positive as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endParaRPr lang="cs-CZ" dirty="0"/>
          </a:p>
          <a:p>
            <a:pPr lvl="0"/>
            <a:r>
              <a:rPr lang="cs-CZ" dirty="0"/>
              <a:t>Motivate them to verify the correctness</a:t>
            </a:r>
          </a:p>
        </p:txBody>
      </p:sp>
      <p:pic>
        <p:nvPicPr>
          <p:cNvPr id="4" name="Obrázek 3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/>
              <a:t>Before leaving</a:t>
            </a:r>
            <a:endParaRPr lang="de-CH"/>
          </a:p>
        </p:txBody>
      </p:sp>
      <p:sp>
        <p:nvSpPr>
          <p:cNvPr id="3" name="Zástupný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Ask what was clear and what remains unclear</a:t>
            </a:r>
            <a:endParaRPr lang="cs-CZ" dirty="0"/>
          </a:p>
          <a:p>
            <a:pPr lvl="0"/>
            <a:r>
              <a:rPr lang="cs-CZ" dirty="0"/>
              <a:t>Ask if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en-US" dirty="0"/>
              <a:t>feel able to proceed on </a:t>
            </a:r>
            <a:r>
              <a:rPr lang="cs-CZ" dirty="0"/>
              <a:t>thei</a:t>
            </a:r>
            <a:r>
              <a:rPr lang="en-US" dirty="0"/>
              <a:t>r own </a:t>
            </a:r>
          </a:p>
          <a:p>
            <a:pPr lvl="0"/>
            <a:r>
              <a:rPr lang="cs-CZ" dirty="0"/>
              <a:t>Make sure the student </a:t>
            </a:r>
            <a:r>
              <a:rPr lang="cs-CZ" dirty="0" err="1"/>
              <a:t>feels</a:t>
            </a:r>
            <a:r>
              <a:rPr lang="cs-CZ" dirty="0"/>
              <a:t> </a:t>
            </a:r>
            <a:r>
              <a:rPr lang="cs-CZ" dirty="0" err="1"/>
              <a:t>they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made progress</a:t>
            </a:r>
          </a:p>
          <a:p>
            <a:pPr lvl="0"/>
            <a:r>
              <a:rPr lang="cs-CZ" dirty="0">
                <a:latin typeface="Gill Sans MT" pitchFamily="34"/>
              </a:rPr>
              <a:t>Suggest</a:t>
            </a:r>
            <a:r>
              <a:rPr lang="cs-CZ" dirty="0">
                <a:latin typeface="Segoe UI" pitchFamily="34"/>
              </a:rPr>
              <a:t> </a:t>
            </a:r>
            <a:r>
              <a:rPr lang="cs-CZ" dirty="0">
                <a:latin typeface="Gill Sans MT" pitchFamily="34"/>
              </a:rPr>
              <a:t>a return visit if needed</a:t>
            </a:r>
          </a:p>
          <a:p>
            <a:pPr lvl="0"/>
            <a:r>
              <a:rPr lang="cs-CZ" dirty="0">
                <a:latin typeface="Gill Sans MT" pitchFamily="34"/>
              </a:rPr>
              <a:t>A</a:t>
            </a:r>
            <a:r>
              <a:rPr lang="en-US" dirty="0" err="1">
                <a:latin typeface="Gill Sans MT" pitchFamily="34"/>
              </a:rPr>
              <a:t>sk</a:t>
            </a:r>
            <a:r>
              <a:rPr lang="en-US" dirty="0">
                <a:latin typeface="Gill Sans MT" pitchFamily="34"/>
              </a:rPr>
              <a:t> them to fill in the feedback questionnaire</a:t>
            </a:r>
            <a:endParaRPr lang="de-CH" dirty="0">
              <a:latin typeface="Gill Sans MT" pitchFamily="34"/>
            </a:endParaRPr>
          </a:p>
        </p:txBody>
      </p:sp>
      <p:pic>
        <p:nvPicPr>
          <p:cNvPr id="4" name="Obrázek 3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dirty="0"/>
              <a:t>General </a:t>
            </a:r>
            <a:r>
              <a:rPr lang="cs-CZ" dirty="0" err="1"/>
              <a:t>don‘ts</a:t>
            </a:r>
            <a:r>
              <a:rPr lang="cs-CZ" dirty="0"/>
              <a:t> / </a:t>
            </a:r>
            <a:r>
              <a:rPr lang="cs-CZ" dirty="0" err="1"/>
              <a:t>Dos</a:t>
            </a:r>
            <a:endParaRPr lang="cs-CZ" dirty="0"/>
          </a:p>
        </p:txBody>
      </p:sp>
      <p:sp>
        <p:nvSpPr>
          <p:cNvPr id="3" name="Zástupný obsah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There are </a:t>
            </a:r>
            <a:r>
              <a:rPr lang="cs-CZ" dirty="0">
                <a:solidFill>
                  <a:srgbClr val="333F50"/>
                </a:solidFill>
                <a:latin typeface="Gill Sans MT" pitchFamily="34"/>
              </a:rPr>
              <a:t>no simple or </a:t>
            </a:r>
            <a:r>
              <a:rPr lang="cs-CZ" dirty="0" err="1">
                <a:solidFill>
                  <a:srgbClr val="333F50"/>
                </a:solidFill>
                <a:latin typeface="Gill Sans MT" pitchFamily="34"/>
              </a:rPr>
              <a:t>dull</a:t>
            </a:r>
            <a:r>
              <a:rPr lang="cs-CZ" dirty="0"/>
              <a:t> </a:t>
            </a:r>
            <a:r>
              <a:rPr lang="cs-CZ" dirty="0" err="1"/>
              <a:t>questions</a:t>
            </a:r>
            <a:r>
              <a:rPr lang="cs-CZ" dirty="0"/>
              <a:t> / All </a:t>
            </a:r>
            <a:r>
              <a:rPr lang="cs-CZ" dirty="0" err="1"/>
              <a:t>questions</a:t>
            </a:r>
            <a:r>
              <a:rPr lang="cs-CZ" dirty="0"/>
              <a:t> are </a:t>
            </a:r>
            <a:r>
              <a:rPr lang="cs-CZ" dirty="0" err="1"/>
              <a:t>welcome</a:t>
            </a:r>
            <a:endParaRPr lang="cs-CZ" dirty="0"/>
          </a:p>
          <a:p>
            <a:pPr lvl="0"/>
            <a:r>
              <a:rPr lang="cs-CZ" dirty="0"/>
              <a:t>Don</a:t>
            </a:r>
            <a:r>
              <a:rPr lang="en-US" dirty="0"/>
              <a:t>’t say ‘This is easy’ / Try instead ‘Let’s have a look at it together, I believe we can do it’ </a:t>
            </a:r>
            <a:endParaRPr lang="cs-CZ" dirty="0"/>
          </a:p>
          <a:p>
            <a:pPr lvl="0"/>
            <a:r>
              <a:rPr lang="cs-CZ" dirty="0"/>
              <a:t>Don</a:t>
            </a:r>
            <a:r>
              <a:rPr lang="en-US" dirty="0"/>
              <a:t>’t hesitate to say </a:t>
            </a:r>
            <a:r>
              <a:rPr lang="cs-CZ" dirty="0"/>
              <a:t>you</a:t>
            </a:r>
            <a:r>
              <a:rPr lang="en-US" dirty="0"/>
              <a:t> don’t know something / Help them to find good resources</a:t>
            </a:r>
            <a:endParaRPr lang="cs-CZ" dirty="0"/>
          </a:p>
          <a:p>
            <a:pPr lvl="0"/>
            <a:r>
              <a:rPr lang="en-US" dirty="0"/>
              <a:t>Don’t tell</a:t>
            </a:r>
            <a:r>
              <a:rPr lang="cs-CZ" dirty="0"/>
              <a:t> them</a:t>
            </a:r>
            <a:r>
              <a:rPr lang="en-US" dirty="0"/>
              <a:t> the answer / Help them to do it themselves</a:t>
            </a:r>
            <a:endParaRPr lang="cs-CZ" dirty="0"/>
          </a:p>
          <a:p>
            <a:pPr lvl="0"/>
            <a:r>
              <a:rPr lang="en-US" dirty="0"/>
              <a:t>Don’t solve their assessed coursework / Work out similar examples</a:t>
            </a:r>
            <a:endParaRPr lang="cs-CZ" dirty="0"/>
          </a:p>
          <a:p>
            <a:pPr lvl="0"/>
            <a:r>
              <a:rPr lang="en-US" dirty="0"/>
              <a:t>Don’t spend all your time with just one of them / Distribute attention</a:t>
            </a:r>
            <a:endParaRPr lang="cs-CZ" dirty="0"/>
          </a:p>
          <a:p>
            <a:pPr lvl="0"/>
            <a:r>
              <a:rPr lang="en-US" dirty="0"/>
              <a:t>Don’t become too familiar / Adopt a friendly but professional relationship</a:t>
            </a:r>
            <a:endParaRPr lang="de-CH" dirty="0"/>
          </a:p>
          <a:p>
            <a:pPr lvl="0"/>
            <a:endParaRPr lang="de-CH" dirty="0"/>
          </a:p>
        </p:txBody>
      </p:sp>
      <p:pic>
        <p:nvPicPr>
          <p:cNvPr id="4" name="Obrázek 3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528962" y="2977633"/>
            <a:ext cx="11134072" cy="902741"/>
          </a:xfrm>
        </p:spPr>
        <p:txBody>
          <a:bodyPr anchorCtr="1">
            <a:noAutofit/>
          </a:bodyPr>
          <a:lstStyle/>
          <a:p>
            <a:pPr lvl="0" algn="ctr"/>
            <a:r>
              <a:rPr lang="cs-CZ" sz="6600"/>
              <a:t>Thank you for your attention</a:t>
            </a:r>
            <a:endParaRPr lang="de-CH" sz="6600"/>
          </a:p>
        </p:txBody>
      </p:sp>
      <p:pic>
        <p:nvPicPr>
          <p:cNvPr id="3" name="Obrázek 6" descr="Obsah obrázku text&#10;&#10;Popis byl vytvořen automatick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3138" y="4737131"/>
            <a:ext cx="2117704" cy="14839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BA667686-0450-00E9-F494-FB2EC17D71C7}"/>
              </a:ext>
            </a:extLst>
          </p:cNvPr>
          <p:cNvSpPr txBox="1"/>
          <p:nvPr/>
        </p:nvSpPr>
        <p:spPr>
          <a:xfrm>
            <a:off x="528962" y="5574715"/>
            <a:ext cx="6600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Ackowledgment</a:t>
            </a:r>
            <a:r>
              <a:rPr lang="cs-CZ" dirty="0"/>
              <a:t>: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gratefully</a:t>
            </a:r>
            <a:r>
              <a:rPr lang="cs-CZ" dirty="0"/>
              <a:t> </a:t>
            </a:r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Professsor</a:t>
            </a:r>
            <a:r>
              <a:rPr lang="cs-CZ" dirty="0"/>
              <a:t> </a:t>
            </a:r>
            <a:r>
              <a:rPr lang="cs-CZ" dirty="0" err="1"/>
              <a:t>Duncan</a:t>
            </a:r>
            <a:r>
              <a:rPr lang="cs-CZ" dirty="0"/>
              <a:t> </a:t>
            </a:r>
            <a:r>
              <a:rPr lang="cs-CZ" dirty="0" err="1"/>
              <a:t>Lawson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Coventry University </a:t>
            </a:r>
            <a:r>
              <a:rPr lang="cs-CZ" dirty="0" err="1"/>
              <a:t>for</a:t>
            </a:r>
            <a:r>
              <a:rPr lang="cs-CZ" dirty="0"/>
              <a:t> his </a:t>
            </a:r>
            <a:r>
              <a:rPr lang="cs-CZ" dirty="0" err="1"/>
              <a:t>valuable</a:t>
            </a:r>
            <a:r>
              <a:rPr lang="cs-CZ" dirty="0"/>
              <a:t> </a:t>
            </a:r>
            <a:r>
              <a:rPr lang="cs-CZ" dirty="0" err="1"/>
              <a:t>comments</a:t>
            </a:r>
            <a:r>
              <a:rPr lang="cs-CZ" dirty="0"/>
              <a:t> and </a:t>
            </a:r>
            <a:r>
              <a:rPr lang="cs-CZ" dirty="0" err="1"/>
              <a:t>suggestions</a:t>
            </a:r>
            <a:r>
              <a:rPr lang="cs-CZ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D67B7933C03D4D95D9ACC59BFF0170" ma:contentTypeVersion="14" ma:contentTypeDescription="Create a new document." ma:contentTypeScope="" ma:versionID="8292fe0891686802acce8b12538f4af1">
  <xsd:schema xmlns:xsd="http://www.w3.org/2001/XMLSchema" xmlns:xs="http://www.w3.org/2001/XMLSchema" xmlns:p="http://schemas.microsoft.com/office/2006/metadata/properties" xmlns:ns3="244646db-9b87-4327-bcac-364015de2611" xmlns:ns4="c0a441b5-8d20-4bff-9e5b-02b737499469" targetNamespace="http://schemas.microsoft.com/office/2006/metadata/properties" ma:root="true" ma:fieldsID="84024d7040ad8ba9f8bb18af249fc10f" ns3:_="" ns4:_="">
    <xsd:import namespace="244646db-9b87-4327-bcac-364015de2611"/>
    <xsd:import namespace="c0a441b5-8d20-4bff-9e5b-02b73749946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4646db-9b87-4327-bcac-364015de26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a441b5-8d20-4bff-9e5b-02b73749946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346300-56DE-4D2B-B460-44F1E45A2A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316A6E-2475-40D7-B6FD-3DFB0084FA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4646db-9b87-4327-bcac-364015de2611"/>
    <ds:schemaRef ds:uri="c0a441b5-8d20-4bff-9e5b-02b7374994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CE18B3-73C7-4538-B491-3B042CF909B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244646db-9b87-4327-bcac-364015de261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0a441b5-8d20-4bff-9e5b-02b73749946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TM03457464%5b%5bfn=Dividenda%5d%5d</Template>
  <TotalTime>873</TotalTime>
  <Words>395</Words>
  <Application>Microsoft Macintosh PowerPoint</Application>
  <PresentationFormat>Širokoúhlá obrazovka</PresentationFormat>
  <Paragraphs>38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Segoe UI</vt:lpstr>
      <vt:lpstr>Wingdings 2</vt:lpstr>
      <vt:lpstr>Dividenda</vt:lpstr>
      <vt:lpstr>Dos &amp; DON’ts</vt:lpstr>
      <vt:lpstr>At the start</vt:lpstr>
      <vt:lpstr>During consultation – orientation in the problem</vt:lpstr>
      <vt:lpstr>During consultation – help them solve the problem</vt:lpstr>
      <vt:lpstr>Before leaving</vt:lpstr>
      <vt:lpstr>General don‘ts / Dos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Sedláková Eva (37746)</dc:creator>
  <dc:description/>
  <cp:lastModifiedBy>Rebenda Josef (158838)</cp:lastModifiedBy>
  <cp:revision>33</cp:revision>
  <dcterms:created xsi:type="dcterms:W3CDTF">2022-02-02T10:35:31Z</dcterms:created>
  <dcterms:modified xsi:type="dcterms:W3CDTF">2023-02-25T12:25:46Z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azyk">
    <vt:lpwstr>English</vt:lpwstr>
  </property>
  <property fmtid="{D5CDD505-2E9C-101B-9397-08002B2CF9AE}" pid="3" name="ContentTypeId">
    <vt:lpwstr>0x010100F7D67B7933C03D4D95D9ACC59BFF0170</vt:lpwstr>
  </property>
</Properties>
</file>